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60" r:id="rId4"/>
    <p:sldId id="258" r:id="rId5"/>
    <p:sldId id="260" r:id="rId6"/>
    <p:sldId id="259" r:id="rId7"/>
    <p:sldId id="261" r:id="rId8"/>
    <p:sldId id="355" r:id="rId9"/>
    <p:sldId id="263" r:id="rId10"/>
    <p:sldId id="264" r:id="rId11"/>
    <p:sldId id="267" r:id="rId12"/>
    <p:sldId id="266" r:id="rId13"/>
    <p:sldId id="277" r:id="rId14"/>
    <p:sldId id="274" r:id="rId15"/>
    <p:sldId id="275" r:id="rId16"/>
    <p:sldId id="273" r:id="rId17"/>
    <p:sldId id="280" r:id="rId18"/>
    <p:sldId id="279" r:id="rId19"/>
    <p:sldId id="272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1" r:id="rId32"/>
    <p:sldId id="293" r:id="rId33"/>
    <p:sldId id="294" r:id="rId34"/>
    <p:sldId id="295" r:id="rId35"/>
    <p:sldId id="296" r:id="rId36"/>
    <p:sldId id="297" r:id="rId37"/>
    <p:sldId id="301" r:id="rId38"/>
    <p:sldId id="298" r:id="rId39"/>
    <p:sldId id="299" r:id="rId40"/>
    <p:sldId id="300" r:id="rId41"/>
    <p:sldId id="302" r:id="rId42"/>
    <p:sldId id="303" r:id="rId43"/>
    <p:sldId id="276" r:id="rId44"/>
    <p:sldId id="278" r:id="rId45"/>
    <p:sldId id="270" r:id="rId46"/>
    <p:sldId id="304" r:id="rId47"/>
    <p:sldId id="305" r:id="rId48"/>
    <p:sldId id="306" r:id="rId49"/>
    <p:sldId id="307" r:id="rId50"/>
    <p:sldId id="356" r:id="rId51"/>
    <p:sldId id="310" r:id="rId52"/>
    <p:sldId id="311" r:id="rId53"/>
    <p:sldId id="312" r:id="rId54"/>
    <p:sldId id="308" r:id="rId55"/>
    <p:sldId id="309" r:id="rId56"/>
    <p:sldId id="313" r:id="rId57"/>
    <p:sldId id="262" r:id="rId58"/>
    <p:sldId id="268" r:id="rId59"/>
    <p:sldId id="314" r:id="rId60"/>
    <p:sldId id="315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8" r:id="rId71"/>
    <p:sldId id="317" r:id="rId72"/>
    <p:sldId id="326" r:id="rId73"/>
    <p:sldId id="330" r:id="rId74"/>
    <p:sldId id="329" r:id="rId75"/>
    <p:sldId id="332" r:id="rId76"/>
    <p:sldId id="334" r:id="rId77"/>
    <p:sldId id="353" r:id="rId78"/>
    <p:sldId id="333" r:id="rId79"/>
    <p:sldId id="335" r:id="rId80"/>
    <p:sldId id="336" r:id="rId81"/>
    <p:sldId id="337" r:id="rId82"/>
    <p:sldId id="354" r:id="rId83"/>
    <p:sldId id="339" r:id="rId84"/>
    <p:sldId id="340" r:id="rId85"/>
    <p:sldId id="341" r:id="rId86"/>
    <p:sldId id="342" r:id="rId87"/>
    <p:sldId id="343" r:id="rId88"/>
    <p:sldId id="345" r:id="rId89"/>
    <p:sldId id="346" r:id="rId90"/>
    <p:sldId id="347" r:id="rId91"/>
    <p:sldId id="348" r:id="rId92"/>
    <p:sldId id="351" r:id="rId93"/>
    <p:sldId id="349" r:id="rId94"/>
    <p:sldId id="350" r:id="rId95"/>
    <p:sldId id="344" r:id="rId96"/>
    <p:sldId id="269" r:id="rId97"/>
    <p:sldId id="358" r:id="rId98"/>
    <p:sldId id="359" r:id="rId99"/>
    <p:sldId id="352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F5BA-8FC9-49E9-A496-D2F8AF329B3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719A-EE0F-498E-9CE2-91F9D9DD3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1588557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Myocardial stunning and hibernation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K V </a:t>
            </a:r>
            <a:r>
              <a:rPr lang="en-US" dirty="0" err="1" smtClean="0"/>
              <a:t>Patil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7663" y="3925019"/>
            <a:ext cx="7093073" cy="162530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itchFamily="34" charset="0"/>
              </a:rPr>
              <a:t>Coined the term ‘‘myocardial stunning</a:t>
            </a:r>
            <a:r>
              <a:rPr lang="en-US" sz="3200" dirty="0" smtClean="0">
                <a:latin typeface="Calibri" pitchFamily="34" charset="0"/>
              </a:rPr>
              <a:t>’’</a:t>
            </a:r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delayed </a:t>
            </a:r>
            <a:r>
              <a:rPr lang="en-US" dirty="0">
                <a:latin typeface="Calibri" pitchFamily="34" charset="0"/>
              </a:rPr>
              <a:t>recovery of regional myocardial contractile function after reperfusion despite the absence of irreversible damage and despite restoration of normal flow.</a:t>
            </a:r>
          </a:p>
          <a:p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27075" y="365125"/>
            <a:ext cx="73342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4" y="1806367"/>
            <a:ext cx="8523192" cy="17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many </a:t>
            </a:r>
            <a:r>
              <a:rPr lang="en-US" dirty="0"/>
              <a:t>patients a positive inotropic </a:t>
            </a:r>
            <a:r>
              <a:rPr lang="en-US" dirty="0" smtClean="0"/>
              <a:t>intervention, </a:t>
            </a:r>
            <a:r>
              <a:rPr lang="en-US" dirty="0" err="1" smtClean="0"/>
              <a:t>postextrasystolic</a:t>
            </a:r>
            <a:r>
              <a:rPr lang="en-US" dirty="0"/>
              <a:t> </a:t>
            </a:r>
            <a:r>
              <a:rPr lang="en-US" dirty="0" smtClean="0"/>
              <a:t>potentiation </a:t>
            </a:r>
            <a:r>
              <a:rPr lang="en-US" dirty="0"/>
              <a:t>or </a:t>
            </a:r>
            <a:r>
              <a:rPr lang="en-US" dirty="0" smtClean="0"/>
              <a:t>exercise </a:t>
            </a:r>
            <a:r>
              <a:rPr lang="en-US" dirty="0"/>
              <a:t>may result in </a:t>
            </a:r>
            <a:r>
              <a:rPr lang="en-US" dirty="0" smtClean="0"/>
              <a:t>substantial improvement </a:t>
            </a:r>
            <a:r>
              <a:rPr lang="en-US" dirty="0"/>
              <a:t>of regional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Postmortem </a:t>
            </a:r>
            <a:r>
              <a:rPr lang="en-US" dirty="0"/>
              <a:t>examination of the hearts of </a:t>
            </a:r>
            <a:r>
              <a:rPr lang="en-US" dirty="0" smtClean="0"/>
              <a:t>patients with </a:t>
            </a:r>
            <a:r>
              <a:rPr lang="en-US" dirty="0"/>
              <a:t>ischemic cardiomyopathy often reveals </a:t>
            </a:r>
            <a:r>
              <a:rPr lang="en-US" dirty="0" smtClean="0"/>
              <a:t>loss by </a:t>
            </a:r>
            <a:r>
              <a:rPr lang="en-US" dirty="0"/>
              <a:t>infarction of only moderate quantities of myocardium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sz="1100" dirty="0" smtClean="0"/>
              <a:t>	Horn </a:t>
            </a:r>
            <a:r>
              <a:rPr lang="en-US" sz="1100" dirty="0"/>
              <a:t>HR, </a:t>
            </a:r>
            <a:r>
              <a:rPr lang="en-US" sz="1100" dirty="0" err="1"/>
              <a:t>Teichholz</a:t>
            </a:r>
            <a:r>
              <a:rPr lang="en-US" sz="1100" dirty="0"/>
              <a:t> LE, Cohn PF, Herman MV, </a:t>
            </a:r>
            <a:r>
              <a:rPr lang="en-US" sz="1100" dirty="0" err="1"/>
              <a:t>Gorlin</a:t>
            </a:r>
            <a:r>
              <a:rPr lang="en-US" sz="1100" dirty="0"/>
              <a:t> R: Augmentation of left ventricular contraction pattern in coronary artery disease by inotropic catecholamine: the epinephrine </a:t>
            </a:r>
            <a:r>
              <a:rPr lang="en-US" sz="1100" dirty="0" err="1"/>
              <a:t>ventriculogram</a:t>
            </a:r>
            <a:r>
              <a:rPr lang="en-US" sz="1100" dirty="0"/>
              <a:t>. Circulation 49: 1063, 1974</a:t>
            </a:r>
          </a:p>
          <a:p>
            <a:pPr marL="0" indent="0" algn="r">
              <a:buNone/>
            </a:pPr>
            <a:r>
              <a:rPr lang="en-US" sz="1100" dirty="0" smtClean="0"/>
              <a:t>	Dyke </a:t>
            </a:r>
            <a:r>
              <a:rPr lang="en-US" sz="1100" dirty="0"/>
              <a:t>SH, Cohn RF, </a:t>
            </a:r>
            <a:r>
              <a:rPr lang="en-US" sz="1100" dirty="0" err="1"/>
              <a:t>Gorlin</a:t>
            </a:r>
            <a:r>
              <a:rPr lang="en-US" sz="1100" dirty="0"/>
              <a:t> R, </a:t>
            </a:r>
            <a:r>
              <a:rPr lang="en-US" sz="1100" dirty="0" err="1"/>
              <a:t>Sonnenblick</a:t>
            </a:r>
            <a:r>
              <a:rPr lang="en-US" sz="1100" dirty="0"/>
              <a:t> EH: Detection of residual myocardial function in coronary artery disease using </a:t>
            </a:r>
            <a:r>
              <a:rPr lang="en-US" sz="1100" dirty="0" err="1"/>
              <a:t>postextrasystolic</a:t>
            </a:r>
            <a:r>
              <a:rPr lang="en-US" sz="1100" dirty="0"/>
              <a:t> potentiation. Circulation 50: 694, 1974</a:t>
            </a:r>
          </a:p>
          <a:p>
            <a:pPr marL="0" indent="0" algn="r">
              <a:buNone/>
            </a:pPr>
            <a:r>
              <a:rPr lang="en-US" sz="1100" dirty="0" err="1" smtClean="0"/>
              <a:t>Rozanski</a:t>
            </a:r>
            <a:r>
              <a:rPr lang="en-US" sz="1100" dirty="0" smtClean="0"/>
              <a:t> </a:t>
            </a:r>
            <a:r>
              <a:rPr lang="en-US" sz="1100" dirty="0"/>
              <a:t>A, Berman D, Gray R, Diamond G, Raymond M, </a:t>
            </a:r>
            <a:r>
              <a:rPr lang="en-US" sz="1100" dirty="0" err="1"/>
              <a:t>Prouse</a:t>
            </a:r>
            <a:r>
              <a:rPr lang="en-US" sz="1100" dirty="0"/>
              <a:t> JA, </a:t>
            </a:r>
            <a:r>
              <a:rPr lang="en-US" sz="1100" dirty="0" err="1"/>
              <a:t>Maddahi</a:t>
            </a:r>
            <a:r>
              <a:rPr lang="en-US" sz="1100" dirty="0"/>
              <a:t> J, Swan HJC, </a:t>
            </a:r>
            <a:r>
              <a:rPr lang="en-US" sz="1100" dirty="0" err="1"/>
              <a:t>Matloff</a:t>
            </a:r>
            <a:r>
              <a:rPr lang="en-US" sz="1100" dirty="0"/>
              <a:t> J: Preoperative prediction of reversible myocardial </a:t>
            </a:r>
            <a:r>
              <a:rPr lang="en-US" sz="1100" dirty="0" err="1"/>
              <a:t>asynergy</a:t>
            </a:r>
            <a:r>
              <a:rPr lang="en-US" sz="1100" dirty="0"/>
              <a:t> by </a:t>
            </a:r>
            <a:r>
              <a:rPr lang="en-US" sz="1100" dirty="0" err="1"/>
              <a:t>postexercise</a:t>
            </a:r>
            <a:r>
              <a:rPr lang="en-US" sz="1100" dirty="0"/>
              <a:t> radionuclide </a:t>
            </a:r>
            <a:r>
              <a:rPr lang="en-US" sz="1100" dirty="0" err="1"/>
              <a:t>ventriculography</a:t>
            </a:r>
            <a:r>
              <a:rPr lang="en-US" sz="1100" dirty="0"/>
              <a:t>. N </a:t>
            </a:r>
            <a:r>
              <a:rPr lang="en-US" sz="1100" dirty="0" err="1"/>
              <a:t>Engl</a:t>
            </a:r>
            <a:r>
              <a:rPr lang="en-US" sz="1100" dirty="0"/>
              <a:t> J Med 307: 212, 1982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of stunning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perfusion.</a:t>
            </a:r>
          </a:p>
          <a:p>
            <a:r>
              <a:rPr lang="en-US" dirty="0" smtClean="0"/>
              <a:t>Depressed myocardial function.</a:t>
            </a:r>
          </a:p>
          <a:p>
            <a:r>
              <a:rPr lang="en-US" dirty="0" smtClean="0"/>
              <a:t>Dissociation of usual relationship between </a:t>
            </a:r>
            <a:r>
              <a:rPr lang="en-US" dirty="0" err="1" smtClean="0"/>
              <a:t>subendocardial</a:t>
            </a:r>
            <a:r>
              <a:rPr lang="en-US" dirty="0" smtClean="0"/>
              <a:t> flow and function.</a:t>
            </a:r>
          </a:p>
          <a:p>
            <a:r>
              <a:rPr lang="en-US" dirty="0" smtClean="0"/>
              <a:t>Reversible . </a:t>
            </a:r>
          </a:p>
          <a:p>
            <a:r>
              <a:rPr lang="en-US" dirty="0" smtClean="0"/>
              <a:t>Function improves with inotropic agents.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faster </a:t>
            </a:r>
            <a:r>
              <a:rPr lang="en-US" dirty="0"/>
              <a:t>in the </a:t>
            </a:r>
            <a:r>
              <a:rPr lang="en-US" dirty="0" err="1" smtClean="0"/>
              <a:t>subepicardium</a:t>
            </a:r>
            <a:r>
              <a:rPr lang="en-US" dirty="0"/>
              <a:t> </a:t>
            </a:r>
            <a:r>
              <a:rPr lang="en-US" dirty="0" smtClean="0"/>
              <a:t>than </a:t>
            </a:r>
            <a:r>
              <a:rPr lang="en-US" dirty="0"/>
              <a:t>in the </a:t>
            </a:r>
            <a:r>
              <a:rPr lang="en-US" dirty="0" err="1" smtClean="0"/>
              <a:t>subendocardium</a:t>
            </a:r>
            <a:r>
              <a:rPr lang="en-US" dirty="0"/>
              <a:t> </a:t>
            </a:r>
            <a:r>
              <a:rPr lang="en-US" dirty="0" smtClean="0"/>
              <a:t> –  a non-uniform </a:t>
            </a:r>
            <a:r>
              <a:rPr lang="en-US" dirty="0"/>
              <a:t>phenomenon that is most severe in the </a:t>
            </a:r>
            <a:r>
              <a:rPr lang="en-US" dirty="0" err="1" smtClean="0"/>
              <a:t>subendocardium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systolic and diastolic function </a:t>
            </a:r>
            <a:r>
              <a:rPr lang="en-US" dirty="0" smtClean="0"/>
              <a:t>depressed </a:t>
            </a:r>
            <a:r>
              <a:rPr lang="en-US" dirty="0"/>
              <a:t>in stunned </a:t>
            </a:r>
            <a:r>
              <a:rPr lang="en-US" dirty="0" smtClean="0"/>
              <a:t>myocardium - global </a:t>
            </a:r>
            <a:r>
              <a:rPr lang="en-US" dirty="0"/>
              <a:t>derangement of </a:t>
            </a:r>
            <a:r>
              <a:rPr lang="en-US" dirty="0" smtClean="0"/>
              <a:t>the mechanical </a:t>
            </a:r>
            <a:r>
              <a:rPr lang="en-US" dirty="0"/>
              <a:t>properties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3486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826"/>
            <a:ext cx="8229600" cy="5883216"/>
          </a:xfrm>
        </p:spPr>
        <p:txBody>
          <a:bodyPr>
            <a:normAutofit/>
          </a:bodyPr>
          <a:lstStyle/>
          <a:p>
            <a:r>
              <a:rPr lang="en-US" b="1" dirty="0" smtClean="0"/>
              <a:t>Stunning</a:t>
            </a:r>
            <a:r>
              <a:rPr lang="en-US" sz="2800" dirty="0" smtClean="0"/>
              <a:t> occurs in a wide variety of settings that differ from one another in several aspects</a:t>
            </a:r>
          </a:p>
          <a:p>
            <a:r>
              <a:rPr lang="en-US" sz="2800" dirty="0" smtClean="0"/>
              <a:t>At experimental level it can occur during</a:t>
            </a:r>
          </a:p>
          <a:p>
            <a:pPr>
              <a:buNone/>
            </a:pPr>
            <a:r>
              <a:rPr lang="en-US" sz="2800" dirty="0" smtClean="0"/>
              <a:t>    1. Single , completely reversible episode of </a:t>
            </a:r>
          </a:p>
          <a:p>
            <a:pPr>
              <a:buNone/>
            </a:pPr>
            <a:r>
              <a:rPr lang="en-US" sz="2800" dirty="0" smtClean="0"/>
              <a:t>      regional ischemia (&lt; 20 min ) </a:t>
            </a:r>
          </a:p>
          <a:p>
            <a:pPr>
              <a:buNone/>
            </a:pPr>
            <a:r>
              <a:rPr lang="en-US" sz="2800" dirty="0" smtClean="0"/>
              <a:t>     2. Multiple, completely reversible episodes of</a:t>
            </a:r>
          </a:p>
          <a:p>
            <a:pPr>
              <a:buNone/>
            </a:pPr>
            <a:r>
              <a:rPr lang="en-US" sz="2800" dirty="0" smtClean="0"/>
              <a:t>      regional ischemia</a:t>
            </a:r>
          </a:p>
          <a:p>
            <a:pPr marL="0" indent="0">
              <a:buNone/>
            </a:pPr>
            <a:r>
              <a:rPr lang="en-US" sz="1000" dirty="0" smtClean="0"/>
              <a:t>	</a:t>
            </a:r>
            <a:r>
              <a:rPr lang="en-US" sz="1100" dirty="0" smtClean="0"/>
              <a:t>first </a:t>
            </a:r>
            <a:r>
              <a:rPr lang="en-US" sz="1100" dirty="0"/>
              <a:t>occlusion preconditions the </a:t>
            </a:r>
            <a:r>
              <a:rPr lang="en-US" sz="1100" dirty="0" smtClean="0"/>
              <a:t>myocardium against </a:t>
            </a:r>
            <a:r>
              <a:rPr lang="en-US" sz="1100" dirty="0"/>
              <a:t>the next two occlusions so that the </a:t>
            </a:r>
            <a:r>
              <a:rPr lang="en-US" sz="1100" dirty="0" smtClean="0"/>
              <a:t>overall severity </a:t>
            </a:r>
            <a:r>
              <a:rPr lang="en-US" sz="1100" dirty="0"/>
              <a:t>of stunning is the </a:t>
            </a:r>
            <a:r>
              <a:rPr lang="en-US" sz="1100" dirty="0" smtClean="0"/>
              <a:t>	same </a:t>
            </a:r>
            <a:r>
              <a:rPr lang="en-US" sz="1100" dirty="0"/>
              <a:t>after </a:t>
            </a:r>
            <a:r>
              <a:rPr lang="en-US" sz="1100" dirty="0" smtClean="0"/>
              <a:t>one or </a:t>
            </a:r>
            <a:r>
              <a:rPr lang="en-US" sz="1100" dirty="0"/>
              <a:t>three </a:t>
            </a:r>
            <a:r>
              <a:rPr lang="en-US" sz="1100" dirty="0" smtClean="0"/>
              <a:t>occlusions. However</a:t>
            </a:r>
            <a:r>
              <a:rPr lang="en-US" sz="1100" dirty="0"/>
              <a:t>, after the third occlusion, this </a:t>
            </a:r>
            <a:r>
              <a:rPr lang="en-US" sz="1100" dirty="0" smtClean="0"/>
              <a:t>preconditioning effect </a:t>
            </a:r>
            <a:r>
              <a:rPr lang="en-US" sz="1100" dirty="0"/>
              <a:t>is negated, and additional </a:t>
            </a:r>
            <a:r>
              <a:rPr lang="en-US" sz="1100" dirty="0" smtClean="0"/>
              <a:t>	occlusions cause a cumulative </a:t>
            </a:r>
            <a:r>
              <a:rPr lang="en-US" sz="1100" dirty="0"/>
              <a:t>depression of </a:t>
            </a:r>
            <a:r>
              <a:rPr lang="en-US" sz="1100" dirty="0" smtClean="0"/>
              <a:t>contractility. </a:t>
            </a:r>
            <a:r>
              <a:rPr lang="en-US" sz="1100" dirty="0"/>
              <a:t>A </a:t>
            </a:r>
            <a:r>
              <a:rPr lang="en-US" sz="1100" dirty="0" smtClean="0"/>
              <a:t>similar paradigm </a:t>
            </a:r>
            <a:r>
              <a:rPr lang="en-US" sz="1100" dirty="0"/>
              <a:t>(i.e., a partial preconditioning effect of the </a:t>
            </a:r>
            <a:r>
              <a:rPr lang="en-US" sz="1100" dirty="0" smtClean="0"/>
              <a:t>initial 	occlusions </a:t>
            </a:r>
            <a:r>
              <a:rPr lang="en-US" sz="1100" dirty="0"/>
              <a:t>against </a:t>
            </a:r>
            <a:r>
              <a:rPr lang="en-US" sz="1100" dirty="0" smtClean="0"/>
              <a:t>subsequent occlusions</a:t>
            </a:r>
            <a:r>
              <a:rPr lang="en-US" sz="1100" dirty="0"/>
              <a:t>) has </a:t>
            </a:r>
            <a:r>
              <a:rPr lang="en-US" sz="1100" dirty="0" smtClean="0"/>
              <a:t>been observed </a:t>
            </a:r>
            <a:r>
              <a:rPr lang="en-US" sz="1100" dirty="0"/>
              <a:t>in conscious rabbits</a:t>
            </a: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     3. Partly reversible plus partly irreversible</a:t>
            </a:r>
          </a:p>
          <a:p>
            <a:pPr>
              <a:buNone/>
            </a:pPr>
            <a:r>
              <a:rPr lang="en-US" sz="2800" dirty="0" smtClean="0"/>
              <a:t>        ischemia in vivo ( &gt; 20 min &amp; &lt; 3 </a:t>
            </a:r>
            <a:r>
              <a:rPr lang="en-US" sz="2800" dirty="0" err="1" smtClean="0"/>
              <a:t>hrs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Subepicardial</a:t>
            </a:r>
            <a:r>
              <a:rPr lang="en-US" sz="1200" dirty="0" smtClean="0"/>
              <a:t> tissue </a:t>
            </a:r>
            <a:r>
              <a:rPr lang="en-US" sz="1200" dirty="0"/>
              <a:t>salvaged by reperfusion may require days or </a:t>
            </a:r>
            <a:r>
              <a:rPr lang="en-US" sz="1200" dirty="0" smtClean="0"/>
              <a:t>weeks to </a:t>
            </a:r>
            <a:r>
              <a:rPr lang="en-US" sz="1200" dirty="0"/>
              <a:t>recover its contractile function</a:t>
            </a:r>
            <a:endParaRPr lang="en-US" sz="1200" dirty="0" smtClean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9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2800" dirty="0" smtClean="0"/>
              <a:t>After global ischemia in vitro (isolated heart </a:t>
            </a:r>
          </a:p>
          <a:p>
            <a:pPr marL="514350" indent="-514350">
              <a:buNone/>
            </a:pPr>
            <a:r>
              <a:rPr lang="en-US" sz="2800" dirty="0" smtClean="0"/>
              <a:t>       preparations) </a:t>
            </a:r>
          </a:p>
          <a:p>
            <a:pPr>
              <a:buNone/>
            </a:pPr>
            <a:r>
              <a:rPr lang="en-US" sz="2800" dirty="0" smtClean="0"/>
              <a:t>5.  After global ischemia in vivo (</a:t>
            </a:r>
            <a:r>
              <a:rPr lang="en-US" sz="2800" dirty="0" err="1" smtClean="0"/>
              <a:t>cardioplegic</a:t>
            </a:r>
            <a:r>
              <a:rPr lang="en-US" sz="2800" dirty="0" smtClean="0"/>
              <a:t> arrest) </a:t>
            </a:r>
          </a:p>
          <a:p>
            <a:pPr>
              <a:buNone/>
            </a:pPr>
            <a:r>
              <a:rPr lang="en-US" sz="2800" dirty="0" smtClean="0"/>
              <a:t>6.  After exercise-induced ischemia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smtClean="0"/>
              <a:t>Clinical Relevance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 the clinical setting stunning can occur </a:t>
            </a:r>
          </a:p>
          <a:p>
            <a:pPr>
              <a:buNone/>
            </a:pPr>
            <a:r>
              <a:rPr lang="en-US" dirty="0" smtClean="0"/>
              <a:t>     1.  Brief period of total coronary occlusion: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/>
              <a:t>patients </a:t>
            </a:r>
            <a:r>
              <a:rPr lang="en-US" dirty="0" smtClean="0"/>
              <a:t>with  angina due to spasm</a:t>
            </a:r>
          </a:p>
          <a:p>
            <a:pPr>
              <a:buNone/>
            </a:pPr>
            <a:r>
              <a:rPr lang="en-US" dirty="0" smtClean="0"/>
              <a:t>      2.  Global ischemia after cardiopulmonary  bypass. </a:t>
            </a:r>
          </a:p>
          <a:p>
            <a:pPr>
              <a:buNone/>
            </a:pPr>
            <a:r>
              <a:rPr lang="en-US" dirty="0" smtClean="0"/>
              <a:t>      3.  In combination : </a:t>
            </a:r>
            <a:r>
              <a:rPr lang="en-US" dirty="0" err="1" smtClean="0"/>
              <a:t>Subendocardium</a:t>
            </a:r>
            <a:r>
              <a:rPr lang="en-US" dirty="0" smtClean="0"/>
              <a:t> is infarcted and</a:t>
            </a:r>
          </a:p>
          <a:p>
            <a:pPr>
              <a:buNone/>
            </a:pPr>
            <a:r>
              <a:rPr lang="en-US" dirty="0" smtClean="0"/>
              <a:t>           overlying </a:t>
            </a:r>
            <a:r>
              <a:rPr lang="en-US" dirty="0" err="1" smtClean="0"/>
              <a:t>subepicardium</a:t>
            </a:r>
            <a:r>
              <a:rPr lang="en-US" dirty="0" smtClean="0"/>
              <a:t> reversibly injured in MI</a:t>
            </a:r>
          </a:p>
          <a:p>
            <a:pPr>
              <a:buNone/>
            </a:pPr>
            <a:r>
              <a:rPr lang="en-US" dirty="0" smtClean="0"/>
              <a:t>     4.  Following exercise in presence of a flow limiting </a:t>
            </a:r>
          </a:p>
          <a:p>
            <a:pPr>
              <a:buNone/>
            </a:pPr>
            <a:r>
              <a:rPr lang="en-US" dirty="0" smtClean="0"/>
              <a:t>           stenosis</a:t>
            </a:r>
          </a:p>
          <a:p>
            <a:pPr>
              <a:buNone/>
            </a:pPr>
            <a:r>
              <a:rPr lang="en-US" dirty="0" smtClean="0"/>
              <a:t>      5.  Ischemic bout that is induced by 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severity of stunning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everity </a:t>
            </a:r>
            <a:r>
              <a:rPr lang="en-US" dirty="0"/>
              <a:t>and duration of flow </a:t>
            </a:r>
            <a:r>
              <a:rPr lang="en-US" dirty="0" smtClean="0"/>
              <a:t>deprivation</a:t>
            </a:r>
          </a:p>
          <a:p>
            <a:pPr lvl="1"/>
            <a:r>
              <a:rPr lang="en-US" dirty="0"/>
              <a:t>close </a:t>
            </a:r>
            <a:r>
              <a:rPr lang="en-US" dirty="0" smtClean="0"/>
              <a:t>coupling between </a:t>
            </a:r>
            <a:r>
              <a:rPr lang="en-US" dirty="0"/>
              <a:t>the degree of myocardial dysfunction </a:t>
            </a:r>
            <a:r>
              <a:rPr lang="en-US" dirty="0" smtClean="0"/>
              <a:t>after reperfusion </a:t>
            </a:r>
            <a:r>
              <a:rPr lang="en-US" dirty="0"/>
              <a:t>and the collateral blood flow during the </a:t>
            </a:r>
            <a:r>
              <a:rPr lang="en-US" dirty="0" smtClean="0"/>
              <a:t>preceding period </a:t>
            </a:r>
            <a:r>
              <a:rPr lang="en-US" dirty="0"/>
              <a:t>of ischemia</a:t>
            </a:r>
            <a:endParaRPr lang="en-US" dirty="0" smtClean="0"/>
          </a:p>
          <a:p>
            <a:r>
              <a:rPr lang="en-US" dirty="0" smtClean="0"/>
              <a:t>Size and location </a:t>
            </a:r>
            <a:r>
              <a:rPr lang="en-US" dirty="0"/>
              <a:t>of the ischemic </a:t>
            </a:r>
            <a:r>
              <a:rPr lang="en-US" dirty="0" smtClean="0"/>
              <a:t>region</a:t>
            </a:r>
          </a:p>
          <a:p>
            <a:pPr lvl="1"/>
            <a:r>
              <a:rPr lang="en-US" dirty="0"/>
              <a:t>severity of </a:t>
            </a:r>
            <a:r>
              <a:rPr lang="en-US" dirty="0" smtClean="0"/>
              <a:t>stunning </a:t>
            </a:r>
            <a:r>
              <a:rPr lang="en-US" dirty="0"/>
              <a:t>greater </a:t>
            </a:r>
            <a:r>
              <a:rPr lang="en-US" dirty="0" smtClean="0"/>
              <a:t>in inner </a:t>
            </a:r>
            <a:r>
              <a:rPr lang="en-US" dirty="0"/>
              <a:t>layers of the left ventricular </a:t>
            </a:r>
            <a:r>
              <a:rPr lang="en-US" dirty="0" smtClean="0"/>
              <a:t>wall</a:t>
            </a:r>
            <a:r>
              <a:rPr lang="en-US" dirty="0"/>
              <a:t> </a:t>
            </a:r>
            <a:r>
              <a:rPr lang="en-US" dirty="0" smtClean="0"/>
              <a:t>- most </a:t>
            </a:r>
            <a:r>
              <a:rPr lang="en-US" dirty="0"/>
              <a:t>severely </a:t>
            </a:r>
            <a:r>
              <a:rPr lang="en-US" dirty="0" smtClean="0"/>
              <a:t>ischemic</a:t>
            </a:r>
            <a:endParaRPr lang="en-US" dirty="0"/>
          </a:p>
          <a:p>
            <a:r>
              <a:rPr lang="en-US" dirty="0" smtClean="0"/>
              <a:t>Myocardial temperature</a:t>
            </a:r>
          </a:p>
          <a:p>
            <a:r>
              <a:rPr lang="en-US" dirty="0"/>
              <a:t>L</a:t>
            </a:r>
            <a:r>
              <a:rPr lang="en-US" dirty="0" smtClean="0"/>
              <a:t>oading </a:t>
            </a:r>
            <a:r>
              <a:rPr lang="en-US" dirty="0"/>
              <a:t>conditions of the heart</a:t>
            </a:r>
          </a:p>
        </p:txBody>
      </p:sp>
    </p:spTree>
    <p:extLst>
      <p:ext uri="{BB962C8B-B14F-4D97-AF65-F5344CB8AC3E}">
        <p14:creationId xmlns:p14="http://schemas.microsoft.com/office/powerpoint/2010/main" val="34095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“hypersensitive</a:t>
            </a:r>
            <a:r>
              <a:rPr lang="en-US" dirty="0"/>
              <a:t>” </a:t>
            </a:r>
            <a:r>
              <a:rPr lang="en-US" dirty="0" smtClean="0"/>
              <a:t>myocardium; factors that affect </a:t>
            </a:r>
            <a:r>
              <a:rPr lang="en-US" dirty="0"/>
              <a:t>contractile performance in the normal, </a:t>
            </a:r>
            <a:r>
              <a:rPr lang="en-US" dirty="0" smtClean="0"/>
              <a:t>healthy myocardium </a:t>
            </a:r>
            <a:r>
              <a:rPr lang="en-US" dirty="0"/>
              <a:t>have a greater impact on the stunned, </a:t>
            </a:r>
            <a:r>
              <a:rPr lang="en-US" dirty="0" smtClean="0"/>
              <a:t>convalescent myocardium</a:t>
            </a:r>
            <a:endParaRPr lang="en-US" dirty="0"/>
          </a:p>
          <a:p>
            <a:pPr marL="0" indent="0" algn="r">
              <a:buNone/>
            </a:pPr>
            <a:r>
              <a:rPr lang="en-US" sz="1100" dirty="0" smtClean="0"/>
              <a:t>	BOLLI</a:t>
            </a:r>
            <a:r>
              <a:rPr lang="en-US" sz="1100" dirty="0"/>
              <a:t>, R. </a:t>
            </a:r>
            <a:r>
              <a:rPr lang="en-US" sz="1100" dirty="0" err="1"/>
              <a:t>Oxyradicals</a:t>
            </a:r>
            <a:r>
              <a:rPr lang="en-US" sz="1100" dirty="0"/>
              <a:t> in the pathogenesis of myocardial </a:t>
            </a:r>
            <a:r>
              <a:rPr lang="en-US" sz="1100" dirty="0" smtClean="0"/>
              <a:t>stunning. In</a:t>
            </a:r>
            <a:r>
              <a:rPr lang="en-US" sz="1100" dirty="0"/>
              <a:t>: </a:t>
            </a:r>
            <a:r>
              <a:rPr lang="en-US" sz="1100" i="1" dirty="0"/>
              <a:t>Intrinsic Adaptive Mechanisms During Ischemia </a:t>
            </a:r>
            <a:r>
              <a:rPr lang="en-US" sz="1100" i="1" dirty="0" smtClean="0"/>
              <a:t>	and Reperfusion: Preconditioning</a:t>
            </a:r>
            <a:r>
              <a:rPr lang="en-US" sz="1100" i="1" dirty="0"/>
              <a:t>, Stunning, Hibernation</a:t>
            </a:r>
            <a:r>
              <a:rPr lang="en-US" sz="1100" dirty="0"/>
              <a:t>, edited by G. </a:t>
            </a:r>
            <a:r>
              <a:rPr lang="en-US" sz="1100" dirty="0" smtClean="0"/>
              <a:t>R. </a:t>
            </a:r>
            <a:r>
              <a:rPr lang="en-US" sz="1100" dirty="0" err="1" smtClean="0"/>
              <a:t>Heyndrickx</a:t>
            </a:r>
            <a:r>
              <a:rPr lang="en-US" sz="1100" dirty="0"/>
              <a:t>, S. F. </a:t>
            </a:r>
            <a:r>
              <a:rPr lang="en-US" sz="1100" dirty="0" err="1"/>
              <a:t>Vatner</a:t>
            </a:r>
            <a:r>
              <a:rPr lang="en-US" sz="1100" dirty="0"/>
              <a:t>, and W. </a:t>
            </a:r>
            <a:r>
              <a:rPr lang="en-US" sz="1100" dirty="0" err="1"/>
              <a:t>Wijns</a:t>
            </a:r>
            <a:r>
              <a:rPr lang="en-US" sz="1100" dirty="0"/>
              <a:t>. New York: Raven, 1997, </a:t>
            </a:r>
            <a:r>
              <a:rPr lang="en-US" sz="1100" dirty="0" smtClean="0"/>
              <a:t>p.205–228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Mechanisms of Stunning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is no unified view of pathogenesis of stunning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Most plausible hypotheses: </a:t>
            </a:r>
            <a:r>
              <a:rPr lang="en-US" dirty="0"/>
              <a:t>represent different facets of the same </a:t>
            </a:r>
            <a:r>
              <a:rPr lang="en-US" dirty="0" smtClean="0"/>
              <a:t>pathophysiological process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</a:t>
            </a:r>
            <a:r>
              <a:rPr lang="en-US" sz="2800" b="1" dirty="0" err="1" smtClean="0"/>
              <a:t>Oxyradical</a:t>
            </a:r>
            <a:r>
              <a:rPr lang="en-US" sz="2800" b="1" dirty="0" smtClean="0"/>
              <a:t> hypothesis </a:t>
            </a:r>
            <a:r>
              <a:rPr lang="en-US" sz="2800" dirty="0" smtClean="0"/>
              <a:t>: oxidant stress secondary </a:t>
            </a:r>
          </a:p>
          <a:p>
            <a:pPr>
              <a:buNone/>
            </a:pPr>
            <a:r>
              <a:rPr lang="en-US" sz="2800" dirty="0" smtClean="0"/>
              <a:t>          to the generation of ROS.  </a:t>
            </a:r>
          </a:p>
          <a:p>
            <a:pPr>
              <a:buNone/>
            </a:pPr>
            <a:r>
              <a:rPr lang="en-US" sz="2800" b="1" dirty="0" smtClean="0"/>
              <a:t>        Calcium hypothesis : </a:t>
            </a:r>
            <a:r>
              <a:rPr lang="en-US" sz="2800" dirty="0" smtClean="0"/>
              <a:t>results from disturbance of</a:t>
            </a:r>
          </a:p>
          <a:p>
            <a:pPr>
              <a:buNone/>
            </a:pPr>
            <a:r>
              <a:rPr lang="en-US" sz="2800" dirty="0" smtClean="0"/>
              <a:t>          cellular calcium homeostasis.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2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</a:t>
            </a:r>
            <a:r>
              <a:rPr lang="en-US" dirty="0"/>
              <a:t>mechanisms of acute and </a:t>
            </a:r>
            <a:r>
              <a:rPr lang="en-US" dirty="0" smtClean="0"/>
              <a:t>chronic adaptation </a:t>
            </a:r>
            <a:r>
              <a:rPr lang="en-US" dirty="0"/>
              <a:t>to a temporary or sustained reduction in coronary </a:t>
            </a:r>
            <a:r>
              <a:rPr lang="en-US" dirty="0" smtClean="0"/>
              <a:t>blood flow, </a:t>
            </a:r>
            <a:r>
              <a:rPr lang="en-US" dirty="0"/>
              <a:t>known as </a:t>
            </a:r>
            <a:r>
              <a:rPr lang="en-US" i="1" dirty="0"/>
              <a:t>stunning, hibernation, </a:t>
            </a:r>
            <a:r>
              <a:rPr lang="en-US" dirty="0"/>
              <a:t>and </a:t>
            </a:r>
            <a:r>
              <a:rPr lang="en-US" i="1" dirty="0" smtClean="0"/>
              <a:t>ischemic </a:t>
            </a:r>
            <a:r>
              <a:rPr lang="en-US" i="1" dirty="0" smtClean="0"/>
              <a:t>preconditioning</a:t>
            </a:r>
          </a:p>
          <a:p>
            <a:endParaRPr lang="en-US" i="1" dirty="0" smtClean="0"/>
          </a:p>
          <a:p>
            <a:r>
              <a:rPr lang="en-US" dirty="0" smtClean="0"/>
              <a:t>Preserve sufficient </a:t>
            </a:r>
            <a:r>
              <a:rPr lang="en-US" dirty="0"/>
              <a:t>energy to protect the structural and functional integrity </a:t>
            </a:r>
            <a:r>
              <a:rPr lang="en-US" dirty="0" smtClean="0"/>
              <a:t>of the </a:t>
            </a:r>
            <a:r>
              <a:rPr lang="en-US" dirty="0"/>
              <a:t>cardiac </a:t>
            </a:r>
            <a:r>
              <a:rPr lang="en-US" dirty="0" err="1" smtClean="0"/>
              <a:t>myocyte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7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Oxyradical</a:t>
            </a:r>
            <a:r>
              <a:rPr lang="en-US" dirty="0" smtClean="0"/>
              <a:t> hypothesis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u="sng" dirty="0" smtClean="0"/>
              <a:t>Effect of antioxidants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853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Stunning by reactive </a:t>
            </a:r>
            <a:r>
              <a:rPr lang="en-US" dirty="0"/>
              <a:t>oxygen species [e.g., </a:t>
            </a:r>
            <a:r>
              <a:rPr lang="en-US" dirty="0" smtClean="0"/>
              <a:t>superoxide anion</a:t>
            </a:r>
            <a:r>
              <a:rPr lang="pt-BR" dirty="0" smtClean="0"/>
              <a:t>, </a:t>
            </a:r>
            <a:r>
              <a:rPr lang="pt-BR" dirty="0"/>
              <a:t>hydrogen </a:t>
            </a:r>
            <a:r>
              <a:rPr lang="pt-BR" dirty="0" smtClean="0"/>
              <a:t>peroxide, </a:t>
            </a:r>
            <a:r>
              <a:rPr lang="pt-BR" dirty="0"/>
              <a:t>and hydroxyl </a:t>
            </a:r>
            <a:r>
              <a:rPr lang="pt-BR" dirty="0" smtClean="0"/>
              <a:t>radical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In animal experiments, administration </a:t>
            </a:r>
            <a:r>
              <a:rPr lang="en-US" dirty="0"/>
              <a:t>of superoxide dismutase (SOD</a:t>
            </a:r>
            <a:r>
              <a:rPr lang="en-US" dirty="0" smtClean="0"/>
              <a:t>) (</a:t>
            </a:r>
            <a:r>
              <a:rPr lang="en-US" dirty="0"/>
              <a:t>which catalyzes the </a:t>
            </a:r>
            <a:r>
              <a:rPr lang="en-US" dirty="0" err="1"/>
              <a:t>dismutation</a:t>
            </a:r>
            <a:r>
              <a:rPr lang="en-US" dirty="0"/>
              <a:t> of </a:t>
            </a:r>
            <a:r>
              <a:rPr lang="en-US" dirty="0" smtClean="0"/>
              <a:t>superoxide anion</a:t>
            </a:r>
            <a:r>
              <a:rPr lang="pt-BR" dirty="0" smtClean="0"/>
              <a:t> </a:t>
            </a:r>
            <a:r>
              <a:rPr lang="pt-BR" dirty="0"/>
              <a:t>to O2 and </a:t>
            </a:r>
            <a:r>
              <a:rPr lang="pt-BR" dirty="0" smtClean="0"/>
              <a:t>H2O2) </a:t>
            </a:r>
            <a:r>
              <a:rPr lang="en-US" dirty="0" smtClean="0"/>
              <a:t>and </a:t>
            </a:r>
            <a:r>
              <a:rPr lang="en-US" dirty="0"/>
              <a:t>catalase (which reduces H2O2 to O2 and H2O) </a:t>
            </a:r>
            <a:r>
              <a:rPr lang="en-US" dirty="0" smtClean="0"/>
              <a:t>significantly enhanced </a:t>
            </a:r>
            <a:r>
              <a:rPr lang="en-US" dirty="0"/>
              <a:t>recovery of function after </a:t>
            </a:r>
            <a:r>
              <a:rPr lang="en-US" dirty="0" smtClean="0"/>
              <a:t>reperfusion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Dimethylthiourea</a:t>
            </a:r>
            <a:r>
              <a:rPr lang="en-US" dirty="0" smtClean="0"/>
              <a:t> and </a:t>
            </a:r>
            <a:r>
              <a:rPr lang="en-US" dirty="0" err="1" smtClean="0"/>
              <a:t>mercaptopropionyl</a:t>
            </a:r>
            <a:r>
              <a:rPr lang="en-US" dirty="0" smtClean="0"/>
              <a:t> glycine (MPG) - scavengers of hydroxyl radical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significant and sustained improvement in the function of the stunned myocardium</a:t>
            </a:r>
          </a:p>
          <a:p>
            <a:pPr marL="0" indent="0" algn="r">
              <a:buNone/>
            </a:pPr>
            <a:r>
              <a:rPr lang="en-US" sz="1600" dirty="0" smtClean="0"/>
              <a:t>OH</a:t>
            </a:r>
            <a:r>
              <a:rPr lang="en-US" sz="1300" baseline="30000" dirty="0" smtClean="0"/>
              <a:t>-</a:t>
            </a:r>
            <a:r>
              <a:rPr lang="en-US" sz="1600" dirty="0" smtClean="0"/>
              <a:t> is an important mediator of </a:t>
            </a:r>
            <a:r>
              <a:rPr lang="en-US" sz="1600" dirty="0" err="1" smtClean="0"/>
              <a:t>postischemic</a:t>
            </a:r>
            <a:r>
              <a:rPr lang="en-US" sz="1600" dirty="0" smtClean="0"/>
              <a:t> dysfunction</a:t>
            </a:r>
          </a:p>
          <a:p>
            <a:r>
              <a:rPr lang="en-US" dirty="0" err="1" smtClean="0"/>
              <a:t>Desferrioxamine</a:t>
            </a:r>
            <a:r>
              <a:rPr lang="en-US" dirty="0" smtClean="0"/>
              <a:t> attenuated </a:t>
            </a:r>
            <a:r>
              <a:rPr lang="en-US" dirty="0" err="1" smtClean="0"/>
              <a:t>postischemic</a:t>
            </a:r>
            <a:r>
              <a:rPr lang="en-US" dirty="0" smtClean="0"/>
              <a:t> dysfunction</a:t>
            </a:r>
          </a:p>
          <a:p>
            <a:pPr marL="0" indent="0" algn="r">
              <a:buNone/>
            </a:pPr>
            <a:r>
              <a:rPr lang="en-US" sz="1500" dirty="0" smtClean="0"/>
              <a:t>prevention of the iron-catalyzed formation of </a:t>
            </a:r>
            <a:r>
              <a:rPr lang="en-US" sz="1400" dirty="0" smtClean="0"/>
              <a:t>OH</a:t>
            </a:r>
            <a:r>
              <a:rPr lang="en-US" sz="1200" baseline="30000" dirty="0" smtClean="0"/>
              <a:t>-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897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Direct evidence for </a:t>
            </a:r>
            <a:r>
              <a:rPr lang="en-US" sz="3200" b="1" dirty="0" err="1" smtClean="0"/>
              <a:t>oxyradical</a:t>
            </a:r>
            <a:r>
              <a:rPr lang="en-US" sz="3200" b="1" dirty="0" smtClean="0"/>
              <a:t> hypothesis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spin trap </a:t>
            </a:r>
            <a:r>
              <a:rPr lang="en-US" dirty="0" smtClean="0"/>
              <a:t>alpha-phenyl-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i="1" dirty="0" err="1" smtClean="0"/>
              <a:t>tert</a:t>
            </a:r>
            <a:r>
              <a:rPr lang="en-US" dirty="0" smtClean="0"/>
              <a:t>-</a:t>
            </a:r>
            <a:r>
              <a:rPr lang="en-US" dirty="0" err="1" smtClean="0"/>
              <a:t>butylnitrone</a:t>
            </a:r>
            <a:r>
              <a:rPr lang="en-US" dirty="0" smtClean="0"/>
              <a:t> </a:t>
            </a:r>
            <a:r>
              <a:rPr lang="en-US" dirty="0"/>
              <a:t>(PBN) and electron paramagnetic resonance (</a:t>
            </a:r>
            <a:r>
              <a:rPr lang="en-US" dirty="0" smtClean="0"/>
              <a:t>EPR) spectroscopy used to detect and measure production of </a:t>
            </a:r>
            <a:r>
              <a:rPr lang="en-US" dirty="0"/>
              <a:t>free radicals in a series </a:t>
            </a:r>
            <a:r>
              <a:rPr lang="en-US" dirty="0" smtClean="0"/>
              <a:t>of animal  studies - </a:t>
            </a:r>
            <a:r>
              <a:rPr lang="en-US" dirty="0"/>
              <a:t>burst of free radical </a:t>
            </a:r>
            <a:r>
              <a:rPr lang="en-US" dirty="0" smtClean="0"/>
              <a:t>production </a:t>
            </a:r>
            <a:r>
              <a:rPr lang="en-US" dirty="0"/>
              <a:t>was </a:t>
            </a:r>
            <a:r>
              <a:rPr lang="en-US" dirty="0" smtClean="0"/>
              <a:t>demonstrated immediately </a:t>
            </a:r>
            <a:r>
              <a:rPr lang="en-US" dirty="0"/>
              <a:t>after </a:t>
            </a:r>
            <a:r>
              <a:rPr lang="en-US" dirty="0" smtClean="0"/>
              <a:t>reperfusion</a:t>
            </a:r>
          </a:p>
          <a:p>
            <a:r>
              <a:rPr lang="en-US" dirty="0" smtClean="0"/>
              <a:t>Linear relation </a:t>
            </a:r>
            <a:r>
              <a:rPr lang="en-US" dirty="0"/>
              <a:t>between the magnitude of </a:t>
            </a:r>
            <a:r>
              <a:rPr lang="en-US" dirty="0" smtClean="0"/>
              <a:t>free radical </a:t>
            </a:r>
            <a:r>
              <a:rPr lang="en-US" dirty="0"/>
              <a:t>production and the magnitude of ischemic </a:t>
            </a:r>
            <a:r>
              <a:rPr lang="en-US" dirty="0" smtClean="0"/>
              <a:t>flow reduction</a:t>
            </a:r>
          </a:p>
          <a:p>
            <a:r>
              <a:rPr lang="en-US" dirty="0" smtClean="0"/>
              <a:t>Interventions that </a:t>
            </a:r>
            <a:r>
              <a:rPr lang="en-US" dirty="0"/>
              <a:t>alleviate the severity of ischemia </a:t>
            </a:r>
            <a:r>
              <a:rPr lang="en-US" dirty="0" smtClean="0"/>
              <a:t>early will indirectly attenuate </a:t>
            </a:r>
            <a:r>
              <a:rPr lang="en-US" dirty="0"/>
              <a:t>free radical reactions after reflow</a:t>
            </a:r>
          </a:p>
        </p:txBody>
      </p:sp>
    </p:spTree>
    <p:extLst>
      <p:ext uri="{BB962C8B-B14F-4D97-AF65-F5344CB8AC3E}">
        <p14:creationId xmlns:p14="http://schemas.microsoft.com/office/powerpoint/2010/main" val="25393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aromatic hydroxylation of phenylalanine </a:t>
            </a:r>
            <a:r>
              <a:rPr lang="en-US" dirty="0"/>
              <a:t>to specifically </a:t>
            </a:r>
            <a:r>
              <a:rPr lang="en-US" dirty="0" smtClean="0"/>
              <a:t>interrogate the </a:t>
            </a:r>
            <a:r>
              <a:rPr lang="en-US" dirty="0"/>
              <a:t>role of </a:t>
            </a:r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in myocardial </a:t>
            </a:r>
            <a:r>
              <a:rPr lang="en-US" dirty="0" smtClean="0"/>
              <a:t>stunning</a:t>
            </a:r>
          </a:p>
          <a:p>
            <a:r>
              <a:rPr lang="en-US" dirty="0" smtClean="0"/>
              <a:t>Open chest animal studies : </a:t>
            </a:r>
            <a:r>
              <a:rPr lang="en-US" dirty="0"/>
              <a:t>artifacts due to the combined </a:t>
            </a:r>
            <a:r>
              <a:rPr lang="en-US" dirty="0" smtClean="0"/>
              <a:t>effects of </a:t>
            </a:r>
            <a:r>
              <a:rPr lang="en-US" dirty="0"/>
              <a:t>anesthesia, hypothermia, surgical trauma, volume </a:t>
            </a:r>
            <a:r>
              <a:rPr lang="en-US" dirty="0" smtClean="0"/>
              <a:t>and ionic </a:t>
            </a:r>
            <a:r>
              <a:rPr lang="en-US" dirty="0"/>
              <a:t>imbalances, </a:t>
            </a:r>
            <a:r>
              <a:rPr lang="en-US" dirty="0" err="1"/>
              <a:t>unphysiological</a:t>
            </a:r>
            <a:r>
              <a:rPr lang="en-US" dirty="0"/>
              <a:t> conditions, cytokine </a:t>
            </a:r>
            <a:r>
              <a:rPr lang="en-US" dirty="0" smtClean="0"/>
              <a:t>release, and </a:t>
            </a:r>
            <a:r>
              <a:rPr lang="en-US" dirty="0"/>
              <a:t>attending </a:t>
            </a:r>
            <a:r>
              <a:rPr lang="en-US" dirty="0" err="1"/>
              <a:t>neurohumoral</a:t>
            </a:r>
            <a:r>
              <a:rPr lang="en-US" dirty="0"/>
              <a:t> </a:t>
            </a:r>
            <a:r>
              <a:rPr lang="en-US" dirty="0" smtClean="0"/>
              <a:t>perturbations</a:t>
            </a:r>
          </a:p>
          <a:p>
            <a:r>
              <a:rPr lang="en-US" dirty="0" smtClean="0"/>
              <a:t>But findings replicated in studies in conscious 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Mechanisms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 denaturation and </a:t>
            </a:r>
            <a:r>
              <a:rPr lang="en-US" dirty="0" smtClean="0"/>
              <a:t>enzyme </a:t>
            </a:r>
            <a:r>
              <a:rPr lang="en-US" dirty="0" smtClean="0"/>
              <a:t>inactivation</a:t>
            </a:r>
          </a:p>
          <a:p>
            <a:r>
              <a:rPr lang="en-US" dirty="0" smtClean="0"/>
              <a:t>peroxidation </a:t>
            </a:r>
            <a:r>
              <a:rPr lang="en-US" dirty="0"/>
              <a:t>of the </a:t>
            </a:r>
            <a:r>
              <a:rPr lang="en-US" dirty="0" smtClean="0"/>
              <a:t>polyunsaturated fatty </a:t>
            </a:r>
            <a:r>
              <a:rPr lang="en-US" dirty="0"/>
              <a:t>acids contained in cellular </a:t>
            </a:r>
            <a:r>
              <a:rPr lang="en-US" dirty="0" smtClean="0"/>
              <a:t>membranes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impaired selective membrane permeability</a:t>
            </a:r>
          </a:p>
          <a:p>
            <a:r>
              <a:rPr lang="en-US" dirty="0" err="1"/>
              <a:t>oxyradicals</a:t>
            </a:r>
            <a:r>
              <a:rPr lang="en-US" dirty="0"/>
              <a:t> </a:t>
            </a:r>
            <a:r>
              <a:rPr lang="en-US" dirty="0" smtClean="0"/>
              <a:t>interfere with </a:t>
            </a:r>
            <a:r>
              <a:rPr lang="en-US" dirty="0"/>
              <a:t>calcium transport and </a:t>
            </a:r>
            <a:r>
              <a:rPr lang="en-US" dirty="0" smtClean="0"/>
              <a:t>calcium-stimulated ATPase </a:t>
            </a:r>
            <a:r>
              <a:rPr lang="en-US" dirty="0" smtClean="0"/>
              <a:t>activity,  </a:t>
            </a:r>
            <a:r>
              <a:rPr lang="en-US" dirty="0" smtClean="0"/>
              <a:t>Na+-Ca2+ exchange and </a:t>
            </a:r>
            <a:r>
              <a:rPr lang="en-US" dirty="0"/>
              <a:t>inhibit </a:t>
            </a:r>
            <a:r>
              <a:rPr lang="en-US" dirty="0" smtClean="0"/>
              <a:t>Na+-</a:t>
            </a:r>
            <a:r>
              <a:rPr lang="en-US" dirty="0" err="1" smtClean="0"/>
              <a:t>K+ATPase</a:t>
            </a:r>
            <a:r>
              <a:rPr lang="en-US" dirty="0" smtClean="0"/>
              <a:t> activity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sodium overload</a:t>
            </a:r>
            <a:r>
              <a:rPr lang="en-US" dirty="0"/>
              <a:t>, with consequent activation of the </a:t>
            </a:r>
            <a:r>
              <a:rPr lang="en-US" dirty="0" smtClean="0"/>
              <a:t>Na+-Ca2+ </a:t>
            </a:r>
            <a:r>
              <a:rPr lang="en-US" dirty="0"/>
              <a:t>exchange </a:t>
            </a:r>
            <a:r>
              <a:rPr lang="en-US" dirty="0" smtClean="0"/>
              <a:t>activity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cellular calcium overload</a:t>
            </a:r>
          </a:p>
        </p:txBody>
      </p:sp>
    </p:spTree>
    <p:extLst>
      <p:ext uri="{BB962C8B-B14F-4D97-AF65-F5344CB8AC3E}">
        <p14:creationId xmlns:p14="http://schemas.microsoft.com/office/powerpoint/2010/main" val="41469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</a:t>
            </a:r>
            <a:r>
              <a:rPr lang="en-US" dirty="0" smtClean="0"/>
              <a:t>responsiveness of </a:t>
            </a:r>
            <a:r>
              <a:rPr lang="en-US" dirty="0" err="1"/>
              <a:t>myofilaments</a:t>
            </a:r>
            <a:r>
              <a:rPr lang="en-US" dirty="0"/>
              <a:t> to calcium by producing </a:t>
            </a:r>
            <a:r>
              <a:rPr lang="en-US" dirty="0" smtClean="0"/>
              <a:t>selective damage </a:t>
            </a:r>
            <a:r>
              <a:rPr lang="en-US" dirty="0"/>
              <a:t>of contractile </a:t>
            </a:r>
            <a:r>
              <a:rPr lang="en-US" dirty="0" smtClean="0"/>
              <a:t>proteins (oxidation of </a:t>
            </a:r>
            <a:r>
              <a:rPr lang="en-US" dirty="0"/>
              <a:t>critical </a:t>
            </a:r>
            <a:r>
              <a:rPr lang="en-US" dirty="0" err="1"/>
              <a:t>thiol</a:t>
            </a:r>
            <a:r>
              <a:rPr lang="en-US" dirty="0"/>
              <a:t> groups</a:t>
            </a:r>
            <a:r>
              <a:rPr lang="en-US" dirty="0" smtClean="0"/>
              <a:t>)</a:t>
            </a:r>
          </a:p>
          <a:p>
            <a:r>
              <a:rPr lang="en-US" dirty="0"/>
              <a:t>exposure of </a:t>
            </a:r>
            <a:r>
              <a:rPr lang="en-US" dirty="0" err="1"/>
              <a:t>myofilaments</a:t>
            </a:r>
            <a:r>
              <a:rPr lang="en-US" dirty="0"/>
              <a:t> to superoxide anion has </a:t>
            </a:r>
            <a:r>
              <a:rPr lang="en-US" dirty="0" smtClean="0"/>
              <a:t>been shown </a:t>
            </a:r>
            <a:r>
              <a:rPr lang="en-US" dirty="0"/>
              <a:t>to result in a dose-dependent reduction in </a:t>
            </a:r>
            <a:r>
              <a:rPr lang="en-US" dirty="0" smtClean="0"/>
              <a:t>maximal calcium-activated force</a:t>
            </a:r>
          </a:p>
          <a:p>
            <a:pPr marL="0" indent="0" algn="r"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myofilaments</a:t>
            </a:r>
            <a:r>
              <a:rPr lang="en-US" sz="1400" dirty="0" smtClean="0"/>
              <a:t> were found </a:t>
            </a:r>
            <a:r>
              <a:rPr lang="en-US" sz="1400" dirty="0"/>
              <a:t>to be very sensitive to </a:t>
            </a:r>
            <a:r>
              <a:rPr lang="en-US" sz="1400" dirty="0" smtClean="0"/>
              <a:t>superoxide –significant force </a:t>
            </a:r>
            <a:r>
              <a:rPr lang="en-US" sz="1400" dirty="0"/>
              <a:t>reduction </a:t>
            </a:r>
            <a:r>
              <a:rPr lang="en-US" sz="1400" dirty="0" smtClean="0"/>
              <a:t>being observed </a:t>
            </a:r>
            <a:r>
              <a:rPr lang="en-US" sz="1400" dirty="0"/>
              <a:t>after exposure </a:t>
            </a:r>
            <a:r>
              <a:rPr lang="en-US" sz="1400" dirty="0" smtClean="0"/>
              <a:t>of &lt;1 </a:t>
            </a:r>
            <a:r>
              <a:rPr lang="en-US" sz="1400" dirty="0"/>
              <a:t>min to the superoxide-generating </a:t>
            </a:r>
            <a:r>
              <a:rPr lang="en-US" sz="1400" dirty="0" smtClean="0"/>
              <a:t>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Sources of </a:t>
            </a:r>
            <a:r>
              <a:rPr lang="en-US" sz="3600" dirty="0" err="1"/>
              <a:t>oxyradicals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canine </a:t>
            </a:r>
            <a:r>
              <a:rPr lang="en-US" dirty="0" smtClean="0"/>
              <a:t>and rat models: </a:t>
            </a:r>
            <a:r>
              <a:rPr lang="en-US" dirty="0"/>
              <a:t>xanthine </a:t>
            </a:r>
            <a:r>
              <a:rPr lang="en-US" dirty="0" smtClean="0"/>
              <a:t>oxidase</a:t>
            </a:r>
          </a:p>
          <a:p>
            <a:pPr marL="0" indent="0" algn="r">
              <a:buNone/>
            </a:pPr>
            <a:r>
              <a:rPr lang="en-US" sz="1200" dirty="0" smtClean="0"/>
              <a:t>Interpretation of </a:t>
            </a:r>
            <a:r>
              <a:rPr lang="en-US" sz="1200" dirty="0"/>
              <a:t>the effects of xanthine oxidase inhibitors </a:t>
            </a:r>
            <a:r>
              <a:rPr lang="en-US" sz="1200" dirty="0" smtClean="0"/>
              <a:t>is complicated </a:t>
            </a:r>
            <a:r>
              <a:rPr lang="en-US" sz="1200" dirty="0"/>
              <a:t>by the fact that these agents have </a:t>
            </a:r>
            <a:r>
              <a:rPr lang="en-US" sz="1200" dirty="0" smtClean="0"/>
              <a:t>major, unanticipated </a:t>
            </a:r>
            <a:r>
              <a:rPr lang="en-US" sz="1200" dirty="0"/>
              <a:t>effects to increase the responsiveness </a:t>
            </a:r>
            <a:r>
              <a:rPr lang="en-US" sz="1200" dirty="0" smtClean="0"/>
              <a:t>of the </a:t>
            </a:r>
            <a:r>
              <a:rPr lang="en-US" sz="1200" dirty="0" err="1"/>
              <a:t>myofilaments</a:t>
            </a:r>
            <a:r>
              <a:rPr lang="en-US" sz="1200" dirty="0"/>
              <a:t> to calcium</a:t>
            </a:r>
            <a:endParaRPr lang="en-US" sz="1200" dirty="0" smtClean="0"/>
          </a:p>
          <a:p>
            <a:r>
              <a:rPr lang="en-US" dirty="0"/>
              <a:t>activation of the </a:t>
            </a:r>
            <a:r>
              <a:rPr lang="en-US" dirty="0" err="1" smtClean="0"/>
              <a:t>arachidonate</a:t>
            </a:r>
            <a:r>
              <a:rPr lang="en-US" dirty="0"/>
              <a:t> </a:t>
            </a:r>
            <a:r>
              <a:rPr lang="en-US" dirty="0" smtClean="0"/>
              <a:t>cascade</a:t>
            </a:r>
            <a:endParaRPr lang="en-US" dirty="0"/>
          </a:p>
          <a:p>
            <a:r>
              <a:rPr lang="en-US" dirty="0" smtClean="0"/>
              <a:t>autoxidation </a:t>
            </a:r>
            <a:r>
              <a:rPr lang="en-US" dirty="0"/>
              <a:t>of </a:t>
            </a:r>
            <a:r>
              <a:rPr lang="en-US" dirty="0" err="1"/>
              <a:t>catecholamines</a:t>
            </a:r>
            <a:r>
              <a:rPr lang="en-US" dirty="0"/>
              <a:t> and </a:t>
            </a:r>
            <a:r>
              <a:rPr lang="en-US" dirty="0" smtClean="0"/>
              <a:t>other compounds</a:t>
            </a:r>
          </a:p>
          <a:p>
            <a:r>
              <a:rPr lang="en-US" dirty="0" smtClean="0"/>
              <a:t>activation </a:t>
            </a:r>
            <a:r>
              <a:rPr lang="en-US" dirty="0"/>
              <a:t>of various NAD(P)H </a:t>
            </a:r>
            <a:r>
              <a:rPr lang="en-US" dirty="0" smtClean="0"/>
              <a:t>oxidases</a:t>
            </a:r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importantly, damage of the </a:t>
            </a:r>
            <a:r>
              <a:rPr lang="en-US" dirty="0" smtClean="0"/>
              <a:t>mitochondrial electron </a:t>
            </a:r>
            <a:r>
              <a:rPr lang="en-US" dirty="0"/>
              <a:t>transport chain.</a:t>
            </a:r>
          </a:p>
        </p:txBody>
      </p:sp>
    </p:spTree>
    <p:extLst>
      <p:ext uri="{BB962C8B-B14F-4D97-AF65-F5344CB8AC3E}">
        <p14:creationId xmlns:p14="http://schemas.microsoft.com/office/powerpoint/2010/main" val="1193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Stunning not alleviated by SOD and catalase in prolonged occlusion causing sub-</a:t>
            </a:r>
            <a:r>
              <a:rPr lang="en-US" dirty="0" err="1" smtClean="0"/>
              <a:t>endocardial</a:t>
            </a:r>
            <a:r>
              <a:rPr lang="en-US" dirty="0" smtClean="0"/>
              <a:t> infarction (but alleviated by </a:t>
            </a:r>
            <a:r>
              <a:rPr lang="en-US" dirty="0"/>
              <a:t>cell-</a:t>
            </a:r>
            <a:r>
              <a:rPr lang="en-US" dirty="0" err="1"/>
              <a:t>permeant</a:t>
            </a:r>
            <a:r>
              <a:rPr lang="en-US" dirty="0"/>
              <a:t> </a:t>
            </a:r>
            <a:r>
              <a:rPr lang="en-US" dirty="0" smtClean="0"/>
              <a:t>antioxidants </a:t>
            </a:r>
            <a:r>
              <a:rPr lang="en-US" dirty="0" err="1" smtClean="0"/>
              <a:t>oxypurinol</a:t>
            </a:r>
            <a:r>
              <a:rPr lang="en-US" dirty="0"/>
              <a:t>, </a:t>
            </a:r>
            <a:r>
              <a:rPr lang="en-US" i="1" dirty="0" smtClean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acetylcysteine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Trolox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and exercise </a:t>
            </a:r>
            <a:r>
              <a:rPr lang="en-US" dirty="0"/>
              <a:t>induced stunning</a:t>
            </a:r>
          </a:p>
        </p:txBody>
      </p:sp>
    </p:spTree>
    <p:extLst>
      <p:ext uri="{BB962C8B-B14F-4D97-AF65-F5344CB8AC3E}">
        <p14:creationId xmlns:p14="http://schemas.microsoft.com/office/powerpoint/2010/main" val="38368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CALCIUM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 plays two distinct roles</a:t>
            </a:r>
            <a:endParaRPr lang="en-US" dirty="0" smtClean="0"/>
          </a:p>
          <a:p>
            <a:pPr lvl="1"/>
            <a:r>
              <a:rPr lang="en-US" dirty="0"/>
              <a:t>activator of </a:t>
            </a:r>
            <a:r>
              <a:rPr lang="en-US" dirty="0" smtClean="0"/>
              <a:t>contraction</a:t>
            </a:r>
          </a:p>
          <a:p>
            <a:pPr lvl="1"/>
            <a:r>
              <a:rPr lang="en-US" dirty="0"/>
              <a:t>agent of injury</a:t>
            </a:r>
          </a:p>
          <a:p>
            <a:r>
              <a:rPr lang="en-US" dirty="0" smtClean="0"/>
              <a:t>Three distinct </a:t>
            </a:r>
            <a:r>
              <a:rPr lang="en-US" dirty="0"/>
              <a:t>postulated </a:t>
            </a:r>
            <a:r>
              <a:rPr lang="en-US" dirty="0" smtClean="0"/>
              <a:t>mechanisms</a:t>
            </a:r>
          </a:p>
          <a:p>
            <a:pPr lvl="1"/>
            <a:r>
              <a:rPr lang="en-US" dirty="0"/>
              <a:t>decreased </a:t>
            </a:r>
            <a:r>
              <a:rPr lang="en-US" dirty="0" smtClean="0"/>
              <a:t>responsiveness of </a:t>
            </a:r>
            <a:r>
              <a:rPr lang="en-US" dirty="0"/>
              <a:t>the contractile protein machinery to </a:t>
            </a:r>
            <a:r>
              <a:rPr lang="en-US" dirty="0" smtClean="0"/>
              <a:t>calcium</a:t>
            </a:r>
            <a:endParaRPr lang="en-US" dirty="0"/>
          </a:p>
          <a:p>
            <a:pPr lvl="1"/>
            <a:r>
              <a:rPr lang="en-US" dirty="0"/>
              <a:t>calcium </a:t>
            </a:r>
            <a:r>
              <a:rPr lang="en-US" dirty="0" smtClean="0"/>
              <a:t>overload</a:t>
            </a:r>
          </a:p>
          <a:p>
            <a:pPr lvl="1"/>
            <a:r>
              <a:rPr lang="en-US" dirty="0" smtClean="0"/>
              <a:t>excitation-contraction </a:t>
            </a:r>
            <a:r>
              <a:rPr lang="en-US" dirty="0"/>
              <a:t>uncoupling</a:t>
            </a:r>
          </a:p>
        </p:txBody>
      </p:sp>
    </p:spTree>
    <p:extLst>
      <p:ext uri="{BB962C8B-B14F-4D97-AF65-F5344CB8AC3E}">
        <p14:creationId xmlns:p14="http://schemas.microsoft.com/office/powerpoint/2010/main" val="16099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Role of Calcium in </a:t>
            </a:r>
            <a:r>
              <a:rPr lang="en-US" sz="2800" b="1" dirty="0" smtClean="0"/>
              <a:t>the Pathophysiology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of Myocardial Stunning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7962"/>
            <a:ext cx="7886700" cy="435133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ardiac </a:t>
            </a:r>
            <a:r>
              <a:rPr lang="en-US" dirty="0"/>
              <a:t>contractile force can be a</a:t>
            </a:r>
            <a:r>
              <a:rPr lang="en-US" dirty="0" smtClean="0"/>
              <a:t>ffected by</a:t>
            </a:r>
          </a:p>
          <a:p>
            <a:pPr lvl="1"/>
            <a:r>
              <a:rPr lang="en-US" dirty="0"/>
              <a:t>intracellular </a:t>
            </a:r>
            <a:r>
              <a:rPr lang="en-US" dirty="0" smtClean="0"/>
              <a:t>free calcium concentration </a:t>
            </a:r>
            <a:r>
              <a:rPr lang="en-US" dirty="0"/>
              <a:t>[Ca2+]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/>
              <a:t>contractile protein response to [</a:t>
            </a:r>
            <a:r>
              <a:rPr lang="en-US" dirty="0" smtClean="0"/>
              <a:t>Ca2+]I</a:t>
            </a:r>
          </a:p>
          <a:p>
            <a:pPr lvl="1"/>
            <a:r>
              <a:rPr lang="en-US" dirty="0" smtClean="0"/>
              <a:t>Loading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76" y="3236177"/>
            <a:ext cx="6810372" cy="1140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3751" y="4416224"/>
            <a:ext cx="5917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i="1" dirty="0" err="1"/>
              <a:t>myofilament</a:t>
            </a:r>
            <a:r>
              <a:rPr lang="en-US" i="1" dirty="0"/>
              <a:t> </a:t>
            </a:r>
            <a:r>
              <a:rPr lang="en-US" i="1" dirty="0" smtClean="0"/>
              <a:t>responsiveness; </a:t>
            </a:r>
            <a:r>
              <a:rPr lang="en-US" dirty="0" smtClean="0"/>
              <a:t>consists </a:t>
            </a:r>
            <a:r>
              <a:rPr lang="en-US" dirty="0"/>
              <a:t>of three </a:t>
            </a:r>
            <a:r>
              <a:rPr lang="en-US" dirty="0" smtClean="0"/>
              <a:t>components</a:t>
            </a:r>
          </a:p>
          <a:p>
            <a:pPr marL="0"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aximal </a:t>
            </a:r>
            <a:r>
              <a:rPr lang="en-US" dirty="0"/>
              <a:t>force-generating capacity of the </a:t>
            </a:r>
            <a:r>
              <a:rPr lang="en-US" dirty="0" err="1" smtClean="0"/>
              <a:t>myofilaments</a:t>
            </a:r>
            <a:r>
              <a:rPr lang="en-US" dirty="0"/>
              <a:t> </a:t>
            </a:r>
            <a:r>
              <a:rPr lang="en-US" dirty="0" smtClean="0"/>
              <a:t>(at </a:t>
            </a:r>
            <a:r>
              <a:rPr lang="en-US" dirty="0"/>
              <a:t>saturating levels of [</a:t>
            </a:r>
            <a:r>
              <a:rPr lang="en-US" dirty="0" smtClean="0"/>
              <a:t>Ca</a:t>
            </a:r>
            <a:r>
              <a:rPr lang="en-US" sz="800" dirty="0" smtClean="0"/>
              <a:t>2+</a:t>
            </a:r>
            <a:r>
              <a:rPr lang="en-US" dirty="0" smtClean="0"/>
              <a:t>]</a:t>
            </a:r>
            <a:r>
              <a:rPr lang="en-US" sz="800" dirty="0" err="1" smtClean="0"/>
              <a:t>i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Sensitivity of </a:t>
            </a:r>
            <a:r>
              <a:rPr lang="en-US" dirty="0" err="1" smtClean="0"/>
              <a:t>myofilaments</a:t>
            </a:r>
            <a:r>
              <a:rPr lang="en-US" dirty="0" smtClean="0"/>
              <a:t> </a:t>
            </a:r>
            <a:r>
              <a:rPr lang="en-US" dirty="0"/>
              <a:t>to calcium (i.e., the range of [</a:t>
            </a:r>
            <a:r>
              <a:rPr lang="en-US" dirty="0" smtClean="0"/>
              <a:t>Ca</a:t>
            </a:r>
            <a:r>
              <a:rPr lang="en-US" sz="800" dirty="0" smtClean="0"/>
              <a:t>2+</a:t>
            </a:r>
            <a:r>
              <a:rPr lang="en-US" dirty="0" smtClean="0"/>
              <a:t>]</a:t>
            </a:r>
            <a:r>
              <a:rPr lang="en-US" sz="800" dirty="0" smtClean="0"/>
              <a:t>I </a:t>
            </a:r>
            <a:r>
              <a:rPr lang="en-US" dirty="0" smtClean="0"/>
              <a:t>which </a:t>
            </a:r>
            <a:r>
              <a:rPr lang="en-US" dirty="0"/>
              <a:t>activates the contractile </a:t>
            </a:r>
            <a:r>
              <a:rPr lang="en-US" dirty="0" smtClean="0"/>
              <a:t>proteins)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Crossbridge</a:t>
            </a:r>
            <a:r>
              <a:rPr lang="en-US" dirty="0" smtClean="0"/>
              <a:t> cycling </a:t>
            </a:r>
            <a:r>
              <a:rPr lang="en-US" dirty="0"/>
              <a:t>kinetics</a:t>
            </a:r>
          </a:p>
          <a:p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 rot="5400000">
            <a:off x="5269908" y="3269339"/>
            <a:ext cx="156939" cy="189962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5348378" y="4297620"/>
            <a:ext cx="8626" cy="153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1199"/>
          </a:xfrm>
        </p:spPr>
        <p:txBody>
          <a:bodyPr>
            <a:normAutofit/>
          </a:bodyPr>
          <a:lstStyle/>
          <a:p>
            <a:r>
              <a:rPr lang="en-US" sz="2400" i="1" dirty="0"/>
              <a:t>Excitation-contraction coupling</a:t>
            </a:r>
            <a:br>
              <a:rPr lang="en-US" sz="2400" i="1" dirty="0"/>
            </a:br>
            <a:r>
              <a:rPr lang="en-US" sz="2400" i="1" dirty="0"/>
              <a:t>in stunned myocardium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226"/>
            <a:ext cx="7886700" cy="492568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Kusuoka</a:t>
            </a:r>
            <a:r>
              <a:rPr lang="en-US" dirty="0" smtClean="0"/>
              <a:t> et al. - depressed maximal calcium activated pressure (the whole heart equivalent of maximal calcium-activated force) in stunned ferret hearts.</a:t>
            </a:r>
          </a:p>
          <a:p>
            <a:pPr marL="0" indent="0" algn="r">
              <a:buNone/>
            </a:pPr>
            <a:r>
              <a:rPr lang="de-DE" sz="1050" dirty="0" smtClean="0"/>
              <a:t>		</a:t>
            </a:r>
            <a:r>
              <a:rPr lang="de-DE" sz="1600" dirty="0" smtClean="0"/>
              <a:t>KUSUOKA</a:t>
            </a:r>
            <a:r>
              <a:rPr lang="de-DE" sz="1600" dirty="0"/>
              <a:t>, H., J. K. PORTERFIELD, H. F. WEISMAN, M. L. WEISFELDT, </a:t>
            </a:r>
            <a:r>
              <a:rPr lang="en-US" sz="1600" dirty="0"/>
              <a:t>AND E. MARBAN. Pathophysiology and 	</a:t>
            </a:r>
            <a:r>
              <a:rPr lang="en-US" sz="1600" dirty="0" smtClean="0"/>
              <a:t>	pathogenesis </a:t>
            </a:r>
            <a:r>
              <a:rPr lang="en-US" sz="1600" dirty="0"/>
              <a:t>of stunned myocardium. Depressed Ca21 activation of contraction as a consequence of reperfusion-induced cellular calcium overload in ferret hearts. </a:t>
            </a:r>
            <a:r>
              <a:rPr lang="en-US" sz="1600" i="1" dirty="0"/>
              <a:t>J. </a:t>
            </a:r>
            <a:r>
              <a:rPr lang="en-US" sz="1600" i="1" dirty="0" err="1"/>
              <a:t>Clin</a:t>
            </a:r>
            <a:r>
              <a:rPr lang="en-US" sz="1600" i="1" dirty="0"/>
              <a:t>. Invest. </a:t>
            </a:r>
            <a:r>
              <a:rPr lang="en-US" sz="1600" dirty="0"/>
              <a:t>79: 950–961, 1987.</a:t>
            </a:r>
          </a:p>
          <a:p>
            <a:endParaRPr lang="en-US" dirty="0" smtClean="0"/>
          </a:p>
          <a:p>
            <a:r>
              <a:rPr lang="en-US" dirty="0" err="1" smtClean="0"/>
              <a:t>Marban</a:t>
            </a:r>
            <a:r>
              <a:rPr lang="en-US" dirty="0" smtClean="0"/>
              <a:t> and co-workers - measured </a:t>
            </a:r>
            <a:r>
              <a:rPr lang="en-US" dirty="0"/>
              <a:t>[</a:t>
            </a:r>
            <a:r>
              <a:rPr lang="en-US" dirty="0" smtClean="0"/>
              <a:t>Ca2+]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isolated perfused </a:t>
            </a:r>
            <a:r>
              <a:rPr lang="en-US" dirty="0"/>
              <a:t>ferret hearts by </a:t>
            </a:r>
            <a:r>
              <a:rPr lang="en-US" dirty="0" smtClean="0"/>
              <a:t>NMR spectroscopy - </a:t>
            </a:r>
            <a:r>
              <a:rPr lang="en-US" dirty="0"/>
              <a:t>tendency for </a:t>
            </a:r>
            <a:r>
              <a:rPr lang="en-US" dirty="0" smtClean="0"/>
              <a:t>systolic [Ca2+]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to increase in the stunned hearts despite a </a:t>
            </a:r>
            <a:r>
              <a:rPr lang="en-US" dirty="0" smtClean="0"/>
              <a:t>40% drop </a:t>
            </a:r>
            <a:r>
              <a:rPr lang="en-US" dirty="0"/>
              <a:t>in developed ventricular </a:t>
            </a:r>
            <a:r>
              <a:rPr lang="en-US" dirty="0" smtClean="0"/>
              <a:t>pressure</a:t>
            </a:r>
          </a:p>
          <a:p>
            <a:endParaRPr lang="en-US" dirty="0" smtClean="0"/>
          </a:p>
          <a:p>
            <a:r>
              <a:rPr lang="en-US" dirty="0" err="1"/>
              <a:t>Gao</a:t>
            </a:r>
            <a:r>
              <a:rPr lang="en-US" dirty="0"/>
              <a:t> et al</a:t>
            </a:r>
            <a:r>
              <a:rPr lang="en-US" dirty="0" smtClean="0"/>
              <a:t>. confirmed above findings. </a:t>
            </a:r>
            <a:r>
              <a:rPr lang="en-US" dirty="0"/>
              <a:t>simple changes </a:t>
            </a:r>
            <a:r>
              <a:rPr lang="en-US" dirty="0" smtClean="0"/>
              <a:t>of cross-bridge </a:t>
            </a:r>
            <a:r>
              <a:rPr lang="en-US" dirty="0"/>
              <a:t>attachment and detachment rates in a </a:t>
            </a:r>
            <a:r>
              <a:rPr lang="en-US" dirty="0" smtClean="0"/>
              <a:t>quantitative model </a:t>
            </a:r>
            <a:r>
              <a:rPr lang="en-US" dirty="0"/>
              <a:t>of </a:t>
            </a:r>
            <a:r>
              <a:rPr lang="en-US" dirty="0" err="1"/>
              <a:t>myofilament</a:t>
            </a:r>
            <a:r>
              <a:rPr lang="en-US" dirty="0"/>
              <a:t> interaction </a:t>
            </a:r>
            <a:r>
              <a:rPr lang="en-US" dirty="0" smtClean="0"/>
              <a:t>reproduced contractile </a:t>
            </a:r>
            <a:r>
              <a:rPr lang="en-US" dirty="0"/>
              <a:t>dysfunction of </a:t>
            </a:r>
            <a:r>
              <a:rPr lang="en-US" dirty="0" smtClean="0"/>
              <a:t>stunned myocardium.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accent2"/>
                </a:solidFill>
              </a:rPr>
              <a:t>decreased maximal </a:t>
            </a:r>
            <a:r>
              <a:rPr lang="en-US" dirty="0" smtClean="0">
                <a:solidFill>
                  <a:schemeClr val="accent2"/>
                </a:solidFill>
              </a:rPr>
              <a:t>calcium activated force? </a:t>
            </a:r>
            <a:r>
              <a:rPr lang="en-US" dirty="0" smtClean="0"/>
              <a:t>decreased </a:t>
            </a:r>
            <a:r>
              <a:rPr lang="en-US" dirty="0"/>
              <a:t>calcium </a:t>
            </a:r>
            <a:r>
              <a:rPr lang="en-US" dirty="0" smtClean="0"/>
              <a:t>sensitivity? </a:t>
            </a:r>
            <a:r>
              <a:rPr lang="en-US" dirty="0"/>
              <a:t>or </a:t>
            </a:r>
            <a:r>
              <a:rPr lang="en-US" dirty="0" smtClean="0"/>
              <a:t>both?</a:t>
            </a:r>
          </a:p>
          <a:p>
            <a:pPr marL="0" indent="0" algn="r">
              <a:buNone/>
            </a:pPr>
            <a:r>
              <a:rPr lang="de-DE" sz="1100" dirty="0" smtClean="0"/>
              <a:t>	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8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Programmed </a:t>
            </a:r>
            <a:r>
              <a:rPr lang="en-US" i="1" dirty="0"/>
              <a:t>cell survival </a:t>
            </a:r>
            <a:r>
              <a:rPr lang="en-US" dirty="0"/>
              <a:t>has been used to describe the commonality among myocardial stunning, hibernation, and ischemic preconditioning despite their distinct pathophysiology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reflow/proteolysis </a:t>
            </a:r>
            <a:r>
              <a:rPr lang="en-US" dirty="0" smtClean="0"/>
              <a:t>hypothesis: (Hofmann </a:t>
            </a:r>
            <a:r>
              <a:rPr lang="en-US" dirty="0"/>
              <a:t>et al</a:t>
            </a:r>
            <a:r>
              <a:rPr lang="en-US" dirty="0" smtClean="0"/>
              <a:t>. and </a:t>
            </a:r>
            <a:r>
              <a:rPr lang="en-US" dirty="0"/>
              <a:t>Van </a:t>
            </a:r>
            <a:r>
              <a:rPr lang="en-US" dirty="0" err="1"/>
              <a:t>Eyk</a:t>
            </a:r>
            <a:r>
              <a:rPr lang="en-US" dirty="0"/>
              <a:t> et al</a:t>
            </a:r>
            <a:r>
              <a:rPr lang="en-US" dirty="0" smtClean="0"/>
              <a:t>.)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marked depression </a:t>
            </a:r>
            <a:r>
              <a:rPr lang="en-US" dirty="0" smtClean="0"/>
              <a:t>of maximal </a:t>
            </a:r>
            <a:r>
              <a:rPr lang="en-US" dirty="0"/>
              <a:t>force </a:t>
            </a:r>
            <a:r>
              <a:rPr lang="en-US" dirty="0" smtClean="0"/>
              <a:t>(45% with 15 </a:t>
            </a:r>
            <a:r>
              <a:rPr lang="en-US" dirty="0"/>
              <a:t>min of </a:t>
            </a:r>
            <a:r>
              <a:rPr lang="en-US" dirty="0" smtClean="0"/>
              <a:t>ischemia) followed </a:t>
            </a:r>
            <a:r>
              <a:rPr lang="en-US" dirty="0"/>
              <a:t>by reflow, but no depression </a:t>
            </a:r>
            <a:r>
              <a:rPr lang="en-US" dirty="0" smtClean="0"/>
              <a:t>with (15 </a:t>
            </a:r>
            <a:r>
              <a:rPr lang="en-US" dirty="0"/>
              <a:t>min </a:t>
            </a:r>
            <a:r>
              <a:rPr lang="en-US" dirty="0" smtClean="0"/>
              <a:t>of) ischemia </a:t>
            </a:r>
            <a:r>
              <a:rPr lang="en-US" dirty="0"/>
              <a:t>alone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0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Mechanism of decreased calcium responsiveness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 </a:t>
            </a:r>
            <a:r>
              <a:rPr lang="en-US" dirty="0" smtClean="0"/>
              <a:t>radicals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modifications </a:t>
            </a:r>
            <a:r>
              <a:rPr lang="en-US" dirty="0"/>
              <a:t>of </a:t>
            </a:r>
            <a:r>
              <a:rPr lang="en-US" dirty="0" err="1"/>
              <a:t>myofibrillar</a:t>
            </a:r>
            <a:r>
              <a:rPr lang="en-US" dirty="0"/>
              <a:t> proteins (e.g., </a:t>
            </a:r>
            <a:r>
              <a:rPr lang="en-US" dirty="0" smtClean="0"/>
              <a:t>by oxidation </a:t>
            </a:r>
            <a:r>
              <a:rPr lang="en-US" dirty="0"/>
              <a:t>of </a:t>
            </a:r>
            <a:r>
              <a:rPr lang="en-US" dirty="0" err="1"/>
              <a:t>thiol</a:t>
            </a:r>
            <a:r>
              <a:rPr lang="en-US" dirty="0"/>
              <a:t> </a:t>
            </a:r>
            <a:r>
              <a:rPr lang="en-US" dirty="0" smtClean="0"/>
              <a:t>groups)</a:t>
            </a:r>
            <a:endParaRPr lang="en-US" dirty="0" smtClean="0"/>
          </a:p>
          <a:p>
            <a:r>
              <a:rPr lang="en-US" dirty="0"/>
              <a:t>oxygen </a:t>
            </a:r>
            <a:r>
              <a:rPr lang="en-US" dirty="0" smtClean="0"/>
              <a:t>radicals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decrease in the content of reduced glutathione and </a:t>
            </a:r>
            <a:r>
              <a:rPr lang="en-US" dirty="0" smtClean="0"/>
              <a:t>an increase </a:t>
            </a:r>
            <a:r>
              <a:rPr lang="en-US" dirty="0"/>
              <a:t>in oxidized glutathione</a:t>
            </a:r>
            <a:r>
              <a:rPr lang="en-US" dirty="0" smtClean="0"/>
              <a:t> (shown </a:t>
            </a:r>
            <a:r>
              <a:rPr lang="en-US" dirty="0"/>
              <a:t>to decrease calcium sensitivity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alpha-</a:t>
            </a:r>
            <a:r>
              <a:rPr lang="en-US" dirty="0" err="1" smtClean="0"/>
              <a:t>actinin</a:t>
            </a:r>
            <a:r>
              <a:rPr lang="en-US" dirty="0" smtClean="0"/>
              <a:t>, troponin(</a:t>
            </a:r>
            <a:r>
              <a:rPr lang="en-US" dirty="0" err="1" smtClean="0"/>
              <a:t>Tn</a:t>
            </a:r>
            <a:r>
              <a:rPr lang="en-US" dirty="0"/>
              <a:t>) </a:t>
            </a:r>
            <a:r>
              <a:rPr lang="en-US" dirty="0" smtClean="0"/>
              <a:t>I </a:t>
            </a:r>
            <a:r>
              <a:rPr lang="en-US" sz="1400" dirty="0" smtClean="0"/>
              <a:t>(</a:t>
            </a:r>
            <a:r>
              <a:rPr lang="en-US" sz="1400" dirty="0"/>
              <a:t>partial </a:t>
            </a:r>
            <a:r>
              <a:rPr lang="en-US" sz="1400" dirty="0" smtClean="0"/>
              <a:t>degradation in </a:t>
            </a:r>
            <a:r>
              <a:rPr lang="en-US" sz="1400" dirty="0"/>
              <a:t>stunned </a:t>
            </a:r>
            <a:r>
              <a:rPr lang="en-US" sz="1400" dirty="0" smtClean="0"/>
              <a:t>myocardium-but </a:t>
            </a:r>
            <a:r>
              <a:rPr lang="en-US" sz="1400" dirty="0"/>
              <a:t>not in ischemic </a:t>
            </a:r>
            <a:r>
              <a:rPr lang="en-US" sz="1400" dirty="0" err="1" smtClean="0"/>
              <a:t>nonreperfused</a:t>
            </a:r>
            <a:r>
              <a:rPr lang="en-US" sz="1400" dirty="0"/>
              <a:t> </a:t>
            </a:r>
            <a:r>
              <a:rPr lang="en-US" sz="1400" dirty="0" smtClean="0"/>
              <a:t>samples, </a:t>
            </a:r>
            <a:r>
              <a:rPr lang="en-US" sz="1400" dirty="0"/>
              <a:t>prevented by modifications of the </a:t>
            </a:r>
            <a:r>
              <a:rPr lang="en-US" sz="1400" dirty="0" err="1" smtClean="0"/>
              <a:t>reperfusate</a:t>
            </a:r>
            <a:r>
              <a:rPr lang="en-US" sz="1400" dirty="0"/>
              <a:t> </a:t>
            </a:r>
            <a:r>
              <a:rPr lang="en-US" sz="1400" dirty="0" smtClean="0"/>
              <a:t>designed </a:t>
            </a:r>
            <a:r>
              <a:rPr lang="en-US" sz="1400" dirty="0"/>
              <a:t>to mitigate calcium </a:t>
            </a:r>
            <a:r>
              <a:rPr lang="en-US" sz="1400" dirty="0" smtClean="0"/>
              <a:t>overload -- </a:t>
            </a:r>
            <a:r>
              <a:rPr lang="en-US" sz="1400" dirty="0" err="1"/>
              <a:t>Gao</a:t>
            </a:r>
            <a:r>
              <a:rPr lang="en-US" sz="1400" dirty="0"/>
              <a:t> et al.</a:t>
            </a:r>
            <a:r>
              <a:rPr lang="en-US" sz="1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Role of Calcium in the Pathogenesis</a:t>
            </a:r>
            <a:br>
              <a:rPr lang="en-US" sz="2800" b="1" dirty="0"/>
            </a:br>
            <a:r>
              <a:rPr lang="en-US" sz="2800" b="1" dirty="0"/>
              <a:t>of Myocardial </a:t>
            </a:r>
            <a:r>
              <a:rPr lang="en-US" sz="2800" b="1" dirty="0" smtClean="0"/>
              <a:t>Stunning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i="1" dirty="0" smtClean="0"/>
              <a:t>Calcium overload after </a:t>
            </a:r>
            <a:r>
              <a:rPr lang="en-US" sz="2400" i="1" dirty="0"/>
              <a:t>reperfusion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reperfusion </a:t>
            </a:r>
            <a:r>
              <a:rPr lang="en-US" dirty="0" smtClean="0"/>
              <a:t>injury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calcium overload</a:t>
            </a:r>
          </a:p>
          <a:p>
            <a:endParaRPr lang="en-US" dirty="0" smtClean="0"/>
          </a:p>
          <a:p>
            <a:r>
              <a:rPr lang="en-US" dirty="0" smtClean="0"/>
              <a:t>Ischemia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intracellular </a:t>
            </a:r>
            <a:r>
              <a:rPr lang="pt-BR" dirty="0"/>
              <a:t>sodium ([</a:t>
            </a:r>
            <a:r>
              <a:rPr lang="pt-BR" dirty="0" smtClean="0"/>
              <a:t>Na+]i</a:t>
            </a:r>
            <a:r>
              <a:rPr lang="pt-BR" dirty="0"/>
              <a:t>) </a:t>
            </a:r>
            <a:r>
              <a:rPr lang="pt-BR" dirty="0" smtClean="0"/>
              <a:t>accumulates</a:t>
            </a:r>
            <a:r>
              <a:rPr lang="en-US" dirty="0" smtClean="0"/>
              <a:t>, </a:t>
            </a:r>
            <a:r>
              <a:rPr lang="en-US" dirty="0"/>
              <a:t>but </a:t>
            </a:r>
            <a:r>
              <a:rPr lang="en-US" dirty="0" smtClean="0"/>
              <a:t>Na+-Ca2+ </a:t>
            </a:r>
            <a:r>
              <a:rPr lang="en-US" dirty="0"/>
              <a:t>exchange is inhibited by </a:t>
            </a:r>
            <a:r>
              <a:rPr lang="en-US" dirty="0" smtClean="0"/>
              <a:t>the concomitant acidosis</a:t>
            </a:r>
          </a:p>
          <a:p>
            <a:endParaRPr lang="en-US" dirty="0" smtClean="0"/>
          </a:p>
          <a:p>
            <a:r>
              <a:rPr lang="en-US" dirty="0" err="1"/>
              <a:t>Kusuoka</a:t>
            </a:r>
            <a:r>
              <a:rPr lang="en-US" dirty="0"/>
              <a:t> et al. -</a:t>
            </a:r>
            <a:r>
              <a:rPr lang="en-US" dirty="0" smtClean="0"/>
              <a:t> </a:t>
            </a:r>
            <a:r>
              <a:rPr lang="en-US" dirty="0"/>
              <a:t>isolated ferret hearts </a:t>
            </a:r>
            <a:r>
              <a:rPr lang="en-US" dirty="0" smtClean="0"/>
              <a:t>- reperfusion </a:t>
            </a:r>
            <a:r>
              <a:rPr lang="en-US" dirty="0"/>
              <a:t>with low-calcium solutions </a:t>
            </a:r>
            <a:r>
              <a:rPr lang="en-US" dirty="0" smtClean="0"/>
              <a:t>markedly attenuates stunning</a:t>
            </a:r>
          </a:p>
        </p:txBody>
      </p:sp>
    </p:spTree>
    <p:extLst>
      <p:ext uri="{BB962C8B-B14F-4D97-AF65-F5344CB8AC3E}">
        <p14:creationId xmlns:p14="http://schemas.microsoft.com/office/powerpoint/2010/main" val="1711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transient calcium overload, even in the absence of ischemia, leaves behind long-lasting functional </a:t>
            </a:r>
            <a:r>
              <a:rPr lang="en-US" dirty="0" err="1"/>
              <a:t>sequelae</a:t>
            </a:r>
            <a:r>
              <a:rPr lang="en-US" dirty="0"/>
              <a:t> identical to those of stunned myocardium</a:t>
            </a:r>
          </a:p>
          <a:p>
            <a:pPr marL="0" indent="0" algn="r">
              <a:buNone/>
            </a:pPr>
            <a:r>
              <a:rPr lang="en-US" dirty="0"/>
              <a:t>		</a:t>
            </a:r>
            <a:r>
              <a:rPr lang="en-US" sz="1200" dirty="0"/>
              <a:t>KITAKAZE, M., H. WEISMAN, AND E. MARBAN. Contractile </a:t>
            </a:r>
            <a:r>
              <a:rPr lang="en-US" sz="1200" dirty="0" err="1"/>
              <a:t>dysfunctionand</a:t>
            </a:r>
            <a:r>
              <a:rPr lang="en-US" sz="1200" dirty="0"/>
              <a:t> ATP depletion after transient calcium overload in perfused ferret hearts. </a:t>
            </a:r>
            <a:r>
              <a:rPr lang="en-US" sz="1200" i="1" dirty="0"/>
              <a:t>Circulation </a:t>
            </a:r>
            <a:r>
              <a:rPr lang="en-US" sz="1200" dirty="0"/>
              <a:t>77: 685–695, 1988.</a:t>
            </a:r>
          </a:p>
          <a:p>
            <a:r>
              <a:rPr lang="en-US" dirty="0"/>
              <a:t>striking prevention </a:t>
            </a:r>
            <a:r>
              <a:rPr lang="en-US" dirty="0" smtClean="0"/>
              <a:t>of stunning </a:t>
            </a:r>
            <a:r>
              <a:rPr lang="en-US" dirty="0"/>
              <a:t>when acidosis was induced during the </a:t>
            </a:r>
            <a:r>
              <a:rPr lang="en-US" dirty="0" smtClean="0"/>
              <a:t>initial minutes </a:t>
            </a:r>
            <a:r>
              <a:rPr lang="en-US" dirty="0"/>
              <a:t>of </a:t>
            </a:r>
            <a:r>
              <a:rPr lang="en-US" dirty="0" smtClean="0"/>
              <a:t>reperfusion</a:t>
            </a:r>
          </a:p>
          <a:p>
            <a:pPr marL="0" indent="0" algn="r">
              <a:buNone/>
            </a:pPr>
            <a:r>
              <a:rPr lang="en-US" sz="1200" dirty="0" smtClean="0"/>
              <a:t>		KITAKAZE</a:t>
            </a:r>
            <a:r>
              <a:rPr lang="en-US" sz="1200" dirty="0"/>
              <a:t>, M., M. L. WEISFELDT, AND E. MARBAN. </a:t>
            </a:r>
            <a:r>
              <a:rPr lang="en-US" sz="1200" dirty="0" smtClean="0"/>
              <a:t>Acidosis during </a:t>
            </a:r>
            <a:r>
              <a:rPr lang="en-US" sz="1200" dirty="0"/>
              <a:t>early reperfusion prevents myocardial stunning in </a:t>
            </a:r>
            <a:r>
              <a:rPr lang="en-US" sz="1200" dirty="0" smtClean="0"/>
              <a:t>perfused ferret </a:t>
            </a:r>
            <a:r>
              <a:rPr lang="en-US" sz="1200" dirty="0"/>
              <a:t>hearts. </a:t>
            </a:r>
            <a:r>
              <a:rPr lang="en-US" sz="1200" i="1" dirty="0"/>
              <a:t>J. </a:t>
            </a:r>
            <a:r>
              <a:rPr lang="en-US" sz="1200" i="1" dirty="0" err="1"/>
              <a:t>Clin</a:t>
            </a:r>
            <a:r>
              <a:rPr lang="en-US" sz="1200" i="1" dirty="0"/>
              <a:t>. Invest. </a:t>
            </a:r>
            <a:r>
              <a:rPr lang="en-US" sz="1200" dirty="0"/>
              <a:t>82: 920–927, 1988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</a:t>
            </a:r>
            <a:r>
              <a:rPr lang="en-US" dirty="0" smtClean="0"/>
              <a:t>Na+]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increases rapidly during ischemia </a:t>
            </a:r>
            <a:r>
              <a:rPr lang="en-US" dirty="0" smtClean="0"/>
              <a:t>and remains </a:t>
            </a:r>
            <a:r>
              <a:rPr lang="en-US" dirty="0"/>
              <a:t>significantly elevated for 8–10 min after </a:t>
            </a:r>
            <a:r>
              <a:rPr lang="en-US" dirty="0" smtClean="0"/>
              <a:t>reflow</a:t>
            </a:r>
          </a:p>
          <a:p>
            <a:pPr marL="0" indent="0" algn="r">
              <a:buNone/>
            </a:pPr>
            <a:r>
              <a:rPr lang="en-US" sz="1200" dirty="0" smtClean="0"/>
              <a:t>	PIKE</a:t>
            </a:r>
            <a:r>
              <a:rPr lang="en-US" sz="1200" dirty="0"/>
              <a:t>, M. M., M. KITAKAZE, AND E. MARBAN. 23Na-NMR </a:t>
            </a:r>
            <a:r>
              <a:rPr lang="en-US" sz="1200" dirty="0" smtClean="0"/>
              <a:t>measurements of </a:t>
            </a:r>
            <a:r>
              <a:rPr lang="en-US" sz="1200" dirty="0"/>
              <a:t>intracellular sodium in intact </a:t>
            </a:r>
            <a:r>
              <a:rPr lang="en-US" sz="1200" dirty="0" smtClean="0"/>
              <a:t>			perfused </a:t>
            </a:r>
            <a:r>
              <a:rPr lang="en-US" sz="1200" dirty="0"/>
              <a:t>ferret hearts </a:t>
            </a:r>
            <a:r>
              <a:rPr lang="en-US" sz="1200" dirty="0" smtClean="0"/>
              <a:t>during ischemia </a:t>
            </a:r>
            <a:r>
              <a:rPr lang="en-US" sz="1200" dirty="0"/>
              <a:t>and reperfusion. </a:t>
            </a:r>
            <a:r>
              <a:rPr lang="en-US" sz="1200" i="1" dirty="0"/>
              <a:t>Am. J. Physiol. </a:t>
            </a:r>
            <a:r>
              <a:rPr lang="en-US" sz="1200" dirty="0"/>
              <a:t>259 (</a:t>
            </a:r>
            <a:r>
              <a:rPr lang="en-US" sz="1200" i="1" dirty="0"/>
              <a:t>Heart </a:t>
            </a:r>
            <a:r>
              <a:rPr lang="en-US" sz="1200" i="1" dirty="0" smtClean="0"/>
              <a:t>Circ. Physiol</a:t>
            </a:r>
            <a:r>
              <a:rPr lang="en-US" sz="1200" i="1" dirty="0"/>
              <a:t>. </a:t>
            </a:r>
            <a:r>
              <a:rPr lang="en-US" sz="1200" dirty="0"/>
              <a:t>28): H1767—H1773, </a:t>
            </a:r>
            <a:r>
              <a:rPr lang="en-US" sz="1200" dirty="0" smtClean="0"/>
              <a:t>1990</a:t>
            </a:r>
          </a:p>
          <a:p>
            <a:r>
              <a:rPr lang="en-US" dirty="0"/>
              <a:t>complete </a:t>
            </a:r>
            <a:r>
              <a:rPr lang="en-US" dirty="0" smtClean="0"/>
              <a:t>recovery of </a:t>
            </a:r>
            <a:r>
              <a:rPr lang="en-US" dirty="0" err="1"/>
              <a:t>pHi</a:t>
            </a:r>
            <a:r>
              <a:rPr lang="en-US" dirty="0"/>
              <a:t> within 30 s of </a:t>
            </a:r>
            <a:r>
              <a:rPr lang="en-US" dirty="0" smtClean="0"/>
              <a:t>reflow</a:t>
            </a:r>
          </a:p>
          <a:p>
            <a:pPr marL="0" indent="0">
              <a:buNone/>
            </a:pPr>
            <a:r>
              <a:rPr lang="en-US" sz="1200" dirty="0" smtClean="0"/>
              <a:t>	KITAKAZE</a:t>
            </a:r>
            <a:r>
              <a:rPr lang="en-US" sz="1200" dirty="0"/>
              <a:t>, M., M. L. WEISFELDT, AND E. MARBAN. Acidosis during early reperfusion prevents myocardial </a:t>
            </a:r>
            <a:r>
              <a:rPr lang="en-US" sz="1200" dirty="0" smtClean="0"/>
              <a:t>	stunning </a:t>
            </a:r>
            <a:r>
              <a:rPr lang="en-US" sz="1200" dirty="0"/>
              <a:t>in perfused ferret hearts. </a:t>
            </a:r>
            <a:r>
              <a:rPr lang="en-US" sz="1200" i="1" dirty="0"/>
              <a:t>J. </a:t>
            </a:r>
            <a:r>
              <a:rPr lang="en-US" sz="1200" i="1" dirty="0" err="1"/>
              <a:t>Clin</a:t>
            </a:r>
            <a:r>
              <a:rPr lang="en-US" sz="1200" i="1" dirty="0"/>
              <a:t>. Invest. </a:t>
            </a:r>
            <a:r>
              <a:rPr lang="en-US" sz="1200" dirty="0"/>
              <a:t>82: 920–927, 1988.</a:t>
            </a:r>
          </a:p>
          <a:p>
            <a:r>
              <a:rPr lang="en-US" dirty="0"/>
              <a:t>effects of calcium overload are prevented by the </a:t>
            </a:r>
            <a:r>
              <a:rPr lang="en-US" dirty="0" smtClean="0"/>
              <a:t>acidosis associated </a:t>
            </a:r>
            <a:r>
              <a:rPr lang="en-US" dirty="0"/>
              <a:t>with </a:t>
            </a:r>
            <a:r>
              <a:rPr lang="en-US" dirty="0" smtClean="0"/>
              <a:t>ischemia, increased concentration of </a:t>
            </a:r>
            <a:r>
              <a:rPr lang="en-US" dirty="0"/>
              <a:t>protons effectively competes with calcium </a:t>
            </a:r>
            <a:r>
              <a:rPr lang="en-US" dirty="0" smtClean="0"/>
              <a:t>for intracellular </a:t>
            </a:r>
            <a:r>
              <a:rPr lang="en-US" dirty="0"/>
              <a:t>binding sites</a:t>
            </a:r>
          </a:p>
        </p:txBody>
      </p:sp>
    </p:spTree>
    <p:extLst>
      <p:ext uri="{BB962C8B-B14F-4D97-AF65-F5344CB8AC3E}">
        <p14:creationId xmlns:p14="http://schemas.microsoft.com/office/powerpoint/2010/main" val="13461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R</a:t>
            </a:r>
            <a:r>
              <a:rPr lang="en-US" sz="2400" i="1" dirty="0" smtClean="0"/>
              <a:t>ole </a:t>
            </a:r>
            <a:r>
              <a:rPr lang="en-US" sz="2400" i="1" dirty="0"/>
              <a:t>of calcium-activated proteases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Calpains</a:t>
            </a:r>
            <a:endParaRPr lang="en-US" dirty="0" smtClean="0"/>
          </a:p>
          <a:p>
            <a:pPr lvl="1"/>
            <a:r>
              <a:rPr lang="en-US" dirty="0" smtClean="0"/>
              <a:t>enzymes </a:t>
            </a:r>
            <a:r>
              <a:rPr lang="en-US" dirty="0"/>
              <a:t>that cleave other proteins when </a:t>
            </a:r>
            <a:r>
              <a:rPr lang="en-US" dirty="0" smtClean="0"/>
              <a:t>cell calcium </a:t>
            </a:r>
            <a:r>
              <a:rPr lang="en-US" dirty="0"/>
              <a:t>is </a:t>
            </a:r>
            <a:r>
              <a:rPr lang="en-US" dirty="0" smtClean="0"/>
              <a:t>elevated</a:t>
            </a:r>
          </a:p>
          <a:p>
            <a:pPr lvl="1"/>
            <a:r>
              <a:rPr lang="en-US" dirty="0"/>
              <a:t>cause only limited </a:t>
            </a:r>
            <a:r>
              <a:rPr lang="en-US" dirty="0" smtClean="0"/>
              <a:t>proteolysis - </a:t>
            </a:r>
            <a:r>
              <a:rPr lang="en-US" dirty="0"/>
              <a:t>yield large protein </a:t>
            </a:r>
            <a:r>
              <a:rPr lang="en-US" dirty="0" smtClean="0"/>
              <a:t>fragments - </a:t>
            </a:r>
            <a:r>
              <a:rPr lang="en-US" dirty="0"/>
              <a:t>changes </a:t>
            </a:r>
            <a:r>
              <a:rPr lang="en-US" dirty="0" smtClean="0"/>
              <a:t>caused may not </a:t>
            </a:r>
            <a:r>
              <a:rPr lang="en-US" dirty="0"/>
              <a:t>be visualized using conventional histological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err="1"/>
              <a:t>calpain</a:t>
            </a:r>
            <a:r>
              <a:rPr lang="en-US" dirty="0"/>
              <a:t> I </a:t>
            </a:r>
            <a:r>
              <a:rPr lang="en-US" dirty="0" smtClean="0"/>
              <a:t>- very </a:t>
            </a:r>
            <a:r>
              <a:rPr lang="en-US" dirty="0"/>
              <a:t>effective in digesting </a:t>
            </a:r>
            <a:r>
              <a:rPr lang="en-US" dirty="0" err="1"/>
              <a:t>TnI</a:t>
            </a:r>
            <a:r>
              <a:rPr lang="en-US" dirty="0"/>
              <a:t> and </a:t>
            </a:r>
            <a:r>
              <a:rPr lang="en-US" dirty="0" err="1"/>
              <a:t>TnT</a:t>
            </a:r>
            <a:r>
              <a:rPr lang="en-US" dirty="0"/>
              <a:t> in </a:t>
            </a:r>
            <a:r>
              <a:rPr lang="en-US" dirty="0" smtClean="0"/>
              <a:t>vitro</a:t>
            </a:r>
          </a:p>
          <a:p>
            <a:pPr lvl="1"/>
            <a:r>
              <a:rPr lang="en-US" dirty="0"/>
              <a:t>effects could be prevented by </a:t>
            </a:r>
            <a:r>
              <a:rPr lang="en-US" dirty="0" err="1" smtClean="0"/>
              <a:t>coincubation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excess </a:t>
            </a:r>
            <a:r>
              <a:rPr lang="en-US" dirty="0" err="1" smtClean="0"/>
              <a:t>calpastatin</a:t>
            </a:r>
            <a:r>
              <a:rPr lang="en-US" dirty="0" smtClean="0"/>
              <a:t> - </a:t>
            </a:r>
            <a:r>
              <a:rPr lang="en-US" dirty="0"/>
              <a:t>natural inhibitor </a:t>
            </a:r>
            <a:r>
              <a:rPr lang="en-US" dirty="0" smtClean="0"/>
              <a:t>of </a:t>
            </a:r>
            <a:r>
              <a:rPr lang="en-US" dirty="0" err="1" smtClean="0"/>
              <a:t>calpain</a:t>
            </a:r>
            <a:r>
              <a:rPr lang="en-US" dirty="0" smtClean="0"/>
              <a:t> 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Yoshida et </a:t>
            </a:r>
            <a:r>
              <a:rPr lang="en-US" dirty="0" smtClean="0"/>
              <a:t>al.</a:t>
            </a:r>
          </a:p>
          <a:p>
            <a:pPr lvl="1"/>
            <a:r>
              <a:rPr lang="en-US" dirty="0" smtClean="0"/>
              <a:t>activity </a:t>
            </a:r>
            <a:r>
              <a:rPr lang="en-US" dirty="0"/>
              <a:t>of </a:t>
            </a:r>
            <a:r>
              <a:rPr lang="en-US" dirty="0" err="1"/>
              <a:t>calpain</a:t>
            </a:r>
            <a:r>
              <a:rPr lang="en-US" dirty="0"/>
              <a:t> I </a:t>
            </a:r>
            <a:r>
              <a:rPr lang="en-US" dirty="0" smtClean="0"/>
              <a:t>increases after </a:t>
            </a:r>
            <a:r>
              <a:rPr lang="en-US" dirty="0"/>
              <a:t>ischemia-reperfusion in isolated rat </a:t>
            </a:r>
            <a:r>
              <a:rPr lang="en-US" dirty="0" smtClean="0"/>
              <a:t>hearts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proteolysis of </a:t>
            </a:r>
            <a:r>
              <a:rPr lang="en-US" dirty="0" err="1"/>
              <a:t>calspectin</a:t>
            </a:r>
            <a:r>
              <a:rPr lang="en-US" dirty="0"/>
              <a:t>, a </a:t>
            </a:r>
            <a:r>
              <a:rPr lang="en-US" dirty="0" smtClean="0"/>
              <a:t>cytoskeletal protein </a:t>
            </a:r>
            <a:r>
              <a:rPr lang="en-US" dirty="0"/>
              <a:t>and a specific substrate of </a:t>
            </a:r>
            <a:r>
              <a:rPr lang="en-US" dirty="0" err="1"/>
              <a:t>calpain</a:t>
            </a:r>
            <a:r>
              <a:rPr lang="en-US" dirty="0"/>
              <a:t> I, occurs </a:t>
            </a:r>
            <a:r>
              <a:rPr lang="en-US" dirty="0" smtClean="0"/>
              <a:t>after periods </a:t>
            </a:r>
            <a:r>
              <a:rPr lang="en-US" dirty="0"/>
              <a:t>of ischemia as brief as 10 min followed by 30 </a:t>
            </a:r>
            <a:r>
              <a:rPr lang="en-US" dirty="0" smtClean="0"/>
              <a:t>min of reperfusion</a:t>
            </a:r>
          </a:p>
        </p:txBody>
      </p:sp>
    </p:spTree>
    <p:extLst>
      <p:ext uri="{BB962C8B-B14F-4D97-AF65-F5344CB8AC3E}">
        <p14:creationId xmlns:p14="http://schemas.microsoft.com/office/powerpoint/2010/main" val="939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45877"/>
            <a:ext cx="7886700" cy="24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26138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4575"/>
            <a:ext cx="7886700" cy="3442388"/>
          </a:xfrm>
        </p:spPr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en-US" dirty="0" smtClean="0"/>
              <a:t>unctophilin-2 </a:t>
            </a:r>
            <a:r>
              <a:rPr lang="en-US" dirty="0"/>
              <a:t>(</a:t>
            </a:r>
            <a:r>
              <a:rPr lang="en-US" dirty="0" smtClean="0"/>
              <a:t>JPH2)</a:t>
            </a:r>
          </a:p>
          <a:p>
            <a:pPr lvl="1"/>
            <a:r>
              <a:rPr lang="en-US" dirty="0" err="1" smtClean="0"/>
              <a:t>intermembrane</a:t>
            </a:r>
            <a:r>
              <a:rPr lang="en-US" dirty="0" smtClean="0"/>
              <a:t>-linked </a:t>
            </a:r>
            <a:r>
              <a:rPr lang="en-US" dirty="0"/>
              <a:t>protein that maintains </a:t>
            </a:r>
            <a:r>
              <a:rPr lang="en-US" dirty="0" smtClean="0"/>
              <a:t>the </a:t>
            </a:r>
            <a:r>
              <a:rPr lang="en-US" dirty="0" err="1" smtClean="0"/>
              <a:t>plasmalemma</a:t>
            </a:r>
            <a:r>
              <a:rPr lang="en-US" dirty="0" smtClean="0"/>
              <a:t> </a:t>
            </a:r>
            <a:r>
              <a:rPr lang="en-US" dirty="0"/>
              <a:t>and sarcoplasmic reticulum at a </a:t>
            </a:r>
            <a:r>
              <a:rPr lang="en-US" dirty="0" smtClean="0"/>
              <a:t>fixed distance </a:t>
            </a:r>
            <a:r>
              <a:rPr lang="en-US" dirty="0"/>
              <a:t>to ensure proper excitation–contraction (</a:t>
            </a:r>
            <a:r>
              <a:rPr lang="en-US" dirty="0" smtClean="0"/>
              <a:t>EC) coupling</a:t>
            </a:r>
          </a:p>
          <a:p>
            <a:pPr lvl="1"/>
            <a:r>
              <a:rPr lang="en-US" dirty="0"/>
              <a:t>essential for </a:t>
            </a:r>
            <a:r>
              <a:rPr lang="en-US" dirty="0" smtClean="0"/>
              <a:t>maturation of transverse </a:t>
            </a:r>
            <a:r>
              <a:rPr lang="en-US" dirty="0"/>
              <a:t>tubules (TTs) and development of </a:t>
            </a:r>
            <a:r>
              <a:rPr lang="en-US" dirty="0" smtClean="0"/>
              <a:t>efficient EC </a:t>
            </a:r>
            <a:r>
              <a:rPr lang="en-US" dirty="0"/>
              <a:t>coupling in adult cardiac </a:t>
            </a:r>
            <a:r>
              <a:rPr lang="en-US" dirty="0" err="1"/>
              <a:t>myocytes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76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99108"/>
          </a:xfrm>
        </p:spPr>
        <p:txBody>
          <a:bodyPr>
            <a:noAutofit/>
          </a:bodyPr>
          <a:lstStyle/>
          <a:p>
            <a:r>
              <a:rPr lang="en-US" sz="2000" dirty="0" smtClean="0"/>
              <a:t>August 2018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71" y="830953"/>
            <a:ext cx="8089257" cy="56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Stunning: </a:t>
            </a:r>
            <a:r>
              <a:rPr lang="en-US" dirty="0"/>
              <a:t>fully reversible dysfunction of the ischemic heart that persists  despite the normalization of blood flow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Myocardial dysfunction due to transient </a:t>
            </a:r>
            <a:r>
              <a:rPr lang="en-US" dirty="0"/>
              <a:t>period of </a:t>
            </a:r>
            <a:r>
              <a:rPr lang="en-US" dirty="0" smtClean="0"/>
              <a:t>ischemia followed </a:t>
            </a:r>
            <a:r>
              <a:rPr lang="en-US" dirty="0"/>
              <a:t>by reperfusion (depressed function at rest but </a:t>
            </a:r>
            <a:r>
              <a:rPr lang="en-US" dirty="0" smtClean="0"/>
              <a:t>preserved perfusion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/>
              <a:t>ischemia can cause regional loss of electromotive potential without actual cell death (</a:t>
            </a:r>
            <a:r>
              <a:rPr lang="en-US" i="1" dirty="0"/>
              <a:t>electrical stunning </a:t>
            </a:r>
            <a:r>
              <a:rPr lang="en-US" dirty="0"/>
              <a:t>phenomenon)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Therapeutic implications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1932"/>
            <a:ext cx="7886700" cy="43050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Reduction </a:t>
            </a:r>
            <a:r>
              <a:rPr lang="en-US" dirty="0"/>
              <a:t>of </a:t>
            </a:r>
            <a:r>
              <a:rPr lang="en-US" dirty="0" err="1"/>
              <a:t>myofilament</a:t>
            </a:r>
            <a:r>
              <a:rPr lang="en-US" dirty="0"/>
              <a:t> calcium </a:t>
            </a:r>
            <a:r>
              <a:rPr lang="en-US" dirty="0" smtClean="0"/>
              <a:t>responsiveness rationalizes </a:t>
            </a:r>
            <a:r>
              <a:rPr lang="en-US" dirty="0"/>
              <a:t>the remarkable efficacy of </a:t>
            </a:r>
            <a:r>
              <a:rPr lang="en-US" dirty="0" err="1"/>
              <a:t>myofilament</a:t>
            </a:r>
            <a:r>
              <a:rPr lang="en-US" dirty="0"/>
              <a:t> </a:t>
            </a:r>
            <a:r>
              <a:rPr lang="en-US" dirty="0" smtClean="0"/>
              <a:t>calcium sensitizers </a:t>
            </a:r>
            <a:r>
              <a:rPr lang="en-US" dirty="0"/>
              <a:t>in the treatment of stunned myocardium</a:t>
            </a:r>
          </a:p>
          <a:p>
            <a:r>
              <a:rPr lang="en-US" dirty="0" smtClean="0"/>
              <a:t>Reversibility</a:t>
            </a:r>
          </a:p>
          <a:p>
            <a:pPr lvl="1"/>
            <a:r>
              <a:rPr lang="en-US" dirty="0"/>
              <a:t>partially degraded contractile </a:t>
            </a:r>
            <a:r>
              <a:rPr lang="en-US" dirty="0" smtClean="0"/>
              <a:t>proteins </a:t>
            </a:r>
            <a:r>
              <a:rPr lang="en-US" dirty="0"/>
              <a:t>replaced by newly </a:t>
            </a:r>
            <a:r>
              <a:rPr lang="en-US" dirty="0" smtClean="0"/>
              <a:t>synthesized ones </a:t>
            </a:r>
            <a:r>
              <a:rPr lang="en-US" dirty="0"/>
              <a:t>to repair the </a:t>
            </a:r>
            <a:r>
              <a:rPr lang="en-US" dirty="0" err="1" smtClean="0"/>
              <a:t>myofilaments</a:t>
            </a:r>
            <a:endParaRPr lang="en-US" dirty="0" smtClean="0"/>
          </a:p>
          <a:p>
            <a:pPr lvl="1"/>
            <a:r>
              <a:rPr lang="en-US" dirty="0" err="1"/>
              <a:t>proteolytic</a:t>
            </a:r>
            <a:r>
              <a:rPr lang="en-US" dirty="0"/>
              <a:t> damage may play a role in the </a:t>
            </a:r>
            <a:r>
              <a:rPr lang="en-US" dirty="0" smtClean="0"/>
              <a:t>late rather </a:t>
            </a:r>
            <a:r>
              <a:rPr lang="en-US" dirty="0"/>
              <a:t>than early phase of </a:t>
            </a:r>
            <a:r>
              <a:rPr lang="en-US" dirty="0" smtClean="0"/>
              <a:t>dysfunction</a:t>
            </a:r>
          </a:p>
          <a:p>
            <a:r>
              <a:rPr lang="en-US" dirty="0" smtClean="0"/>
              <a:t>Therapies begun </a:t>
            </a:r>
            <a:r>
              <a:rPr lang="en-US" dirty="0"/>
              <a:t>after the onset of ischemia can still be effective </a:t>
            </a:r>
            <a:r>
              <a:rPr lang="en-US" dirty="0" smtClean="0"/>
              <a:t>in preventing </a:t>
            </a:r>
            <a:r>
              <a:rPr lang="en-US" dirty="0" err="1"/>
              <a:t>postischemic</a:t>
            </a:r>
            <a:r>
              <a:rPr lang="en-US" dirty="0"/>
              <a:t> dysfunction; </a:t>
            </a:r>
            <a:r>
              <a:rPr lang="en-US" dirty="0" smtClean="0"/>
              <a:t>as damage occurs mainly during reperfusion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component of </a:t>
            </a:r>
            <a:r>
              <a:rPr lang="en-US" dirty="0" smtClean="0"/>
              <a:t>stunning </a:t>
            </a:r>
            <a:r>
              <a:rPr lang="en-US" dirty="0"/>
              <a:t>not responsive to antioxidant therapy (</a:t>
            </a:r>
            <a:r>
              <a:rPr lang="en-US" dirty="0" smtClean="0"/>
              <a:t>no matter </a:t>
            </a:r>
            <a:r>
              <a:rPr lang="en-US" dirty="0"/>
              <a:t>how vigorous) or to manipulations </a:t>
            </a:r>
            <a:r>
              <a:rPr lang="en-US" dirty="0" smtClean="0"/>
              <a:t>to alleviate </a:t>
            </a:r>
            <a:r>
              <a:rPr lang="it-IT" dirty="0" smtClean="0"/>
              <a:t>postreperfusion </a:t>
            </a:r>
            <a:r>
              <a:rPr lang="it-IT" dirty="0"/>
              <a:t>disturbances in calcium </a:t>
            </a:r>
            <a:r>
              <a:rPr lang="it-IT" dirty="0" smtClean="0"/>
              <a:t>homeostasis - </a:t>
            </a:r>
            <a:r>
              <a:rPr lang="en-US" dirty="0"/>
              <a:t>likely to be caused by </a:t>
            </a:r>
            <a:r>
              <a:rPr lang="en-US" dirty="0" smtClean="0"/>
              <a:t>derangements that </a:t>
            </a:r>
            <a:r>
              <a:rPr lang="en-US" dirty="0"/>
              <a:t>occur during </a:t>
            </a:r>
            <a:r>
              <a:rPr lang="en-US" dirty="0" smtClean="0"/>
              <a:t>ischemia</a:t>
            </a:r>
          </a:p>
          <a:p>
            <a:r>
              <a:rPr lang="en-US" dirty="0"/>
              <a:t>magnitude of the free </a:t>
            </a:r>
            <a:r>
              <a:rPr lang="en-US" dirty="0" smtClean="0"/>
              <a:t>radical generation  </a:t>
            </a:r>
            <a:r>
              <a:rPr lang="en-US" dirty="0" smtClean="0"/>
              <a:t>is proportional </a:t>
            </a:r>
            <a:r>
              <a:rPr lang="en-US" dirty="0"/>
              <a:t>to the </a:t>
            </a:r>
            <a:r>
              <a:rPr lang="en-US" dirty="0" smtClean="0"/>
              <a:t>magnitude of </a:t>
            </a:r>
            <a:r>
              <a:rPr lang="en-US" dirty="0"/>
              <a:t>the flow </a:t>
            </a:r>
            <a:r>
              <a:rPr lang="en-US" dirty="0" smtClean="0"/>
              <a:t>deficit </a:t>
            </a:r>
            <a:r>
              <a:rPr lang="en-US" dirty="0" smtClean="0">
                <a:sym typeface="Wingdings" panose="05000000000000000000" pitchFamily="2" charset="2"/>
              </a:rPr>
              <a:t>=&gt; </a:t>
            </a:r>
            <a:r>
              <a:rPr lang="en-US" dirty="0" smtClean="0"/>
              <a:t>intervention to attenuate </a:t>
            </a:r>
            <a:r>
              <a:rPr lang="en-US" dirty="0"/>
              <a:t>the severity of the ischemic </a:t>
            </a:r>
            <a:r>
              <a:rPr lang="en-US" dirty="0" smtClean="0"/>
              <a:t>injury attenuates </a:t>
            </a:r>
            <a:r>
              <a:rPr lang="en-US" dirty="0"/>
              <a:t>the severity of the </a:t>
            </a:r>
            <a:r>
              <a:rPr lang="en-US" dirty="0" smtClean="0"/>
              <a:t>subsequent reperfusion </a:t>
            </a:r>
            <a:r>
              <a:rPr lang="en-US" dirty="0"/>
              <a:t>injury</a:t>
            </a:r>
          </a:p>
        </p:txBody>
      </p:sp>
    </p:spTree>
    <p:extLst>
      <p:ext uri="{BB962C8B-B14F-4D97-AF65-F5344CB8AC3E}">
        <p14:creationId xmlns:p14="http://schemas.microsoft.com/office/powerpoint/2010/main" val="2209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98" y="554908"/>
            <a:ext cx="7900130" cy="55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629"/>
            <a:ext cx="9144000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28" y="365126"/>
            <a:ext cx="7899922" cy="64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297" y="508959"/>
            <a:ext cx="6909406" cy="59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preconditioning: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Brief </a:t>
            </a:r>
            <a:r>
              <a:rPr lang="en-US" dirty="0"/>
              <a:t>reversible ischemia preceding a prolonged coronary </a:t>
            </a:r>
            <a:r>
              <a:rPr lang="en-US" dirty="0" smtClean="0"/>
              <a:t>occlusion reduces </a:t>
            </a:r>
            <a:r>
              <a:rPr lang="en-US" dirty="0" err="1"/>
              <a:t>myocyte</a:t>
            </a:r>
            <a:r>
              <a:rPr lang="en-US" dirty="0"/>
              <a:t> necrosis, a phenomenon termed </a:t>
            </a:r>
            <a:r>
              <a:rPr lang="en-US" i="1" dirty="0"/>
              <a:t>acute </a:t>
            </a:r>
            <a:r>
              <a:rPr lang="en-US" i="1" dirty="0" smtClean="0"/>
              <a:t>preconditioning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/>
              <a:t>can be </a:t>
            </a:r>
            <a:r>
              <a:rPr lang="en-US" dirty="0" smtClean="0"/>
              <a:t>induced pharmacologically </a:t>
            </a:r>
            <a:r>
              <a:rPr lang="en-US" dirty="0"/>
              <a:t>using adenosine A1 receptor stimulation as well </a:t>
            </a:r>
            <a:r>
              <a:rPr lang="en-US" dirty="0" smtClean="0"/>
              <a:t>as various </a:t>
            </a:r>
            <a:r>
              <a:rPr lang="en-US" dirty="0"/>
              <a:t>pharmacologic agonists that stimulate protein kinase C </a:t>
            </a:r>
            <a:r>
              <a:rPr lang="en-US" dirty="0" smtClean="0"/>
              <a:t>or open </a:t>
            </a:r>
            <a:r>
              <a:rPr lang="en-US" dirty="0"/>
              <a:t>mitochondrial </a:t>
            </a:r>
            <a:r>
              <a:rPr lang="en-US" dirty="0" smtClean="0"/>
              <a:t>K-ATP channels</a:t>
            </a:r>
          </a:p>
        </p:txBody>
      </p:sp>
    </p:spTree>
    <p:extLst>
      <p:ext uri="{BB962C8B-B14F-4D97-AF65-F5344CB8AC3E}">
        <p14:creationId xmlns:p14="http://schemas.microsoft.com/office/powerpoint/2010/main" val="6811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Delayed </a:t>
            </a:r>
            <a:r>
              <a:rPr lang="en-US" i="1" dirty="0" smtClean="0"/>
              <a:t>preconditioning</a:t>
            </a:r>
          </a:p>
          <a:p>
            <a:pPr lvl="1"/>
            <a:r>
              <a:rPr lang="en-US" dirty="0" smtClean="0"/>
              <a:t>persists </a:t>
            </a:r>
            <a:r>
              <a:rPr lang="en-US" dirty="0"/>
              <a:t>for up to 4 </a:t>
            </a:r>
            <a:r>
              <a:rPr lang="en-US" dirty="0" smtClean="0"/>
              <a:t>days</a:t>
            </a:r>
          </a:p>
          <a:p>
            <a:pPr lvl="1"/>
            <a:r>
              <a:rPr lang="en-US" dirty="0" smtClean="0"/>
              <a:t>protein </a:t>
            </a:r>
            <a:r>
              <a:rPr lang="en-US" dirty="0"/>
              <a:t>synthesis, with </a:t>
            </a:r>
            <a:r>
              <a:rPr lang="en-US" dirty="0" err="1"/>
              <a:t>upregulation</a:t>
            </a:r>
            <a:r>
              <a:rPr lang="en-US" dirty="0"/>
              <a:t> of the inducible form </a:t>
            </a:r>
            <a:r>
              <a:rPr lang="en-US" dirty="0" smtClean="0"/>
              <a:t>of NOS </a:t>
            </a:r>
            <a:r>
              <a:rPr lang="en-US" dirty="0"/>
              <a:t>(</a:t>
            </a:r>
            <a:r>
              <a:rPr lang="en-US" dirty="0" err="1"/>
              <a:t>iNOS</a:t>
            </a:r>
            <a:r>
              <a:rPr lang="en-US" dirty="0"/>
              <a:t>), COX-2, and opening of the mitochondrial </a:t>
            </a:r>
            <a:r>
              <a:rPr lang="en-US" dirty="0" smtClean="0"/>
              <a:t>K-ATP </a:t>
            </a:r>
            <a:r>
              <a:rPr lang="en-US" dirty="0" smtClean="0"/>
              <a:t>channel</a:t>
            </a:r>
          </a:p>
          <a:p>
            <a:pPr lvl="1"/>
            <a:endParaRPr lang="en-US" dirty="0"/>
          </a:p>
          <a:p>
            <a:r>
              <a:rPr lang="en-US" i="1" dirty="0" err="1"/>
              <a:t>P</a:t>
            </a:r>
            <a:r>
              <a:rPr lang="en-US" i="1" dirty="0" err="1" smtClean="0"/>
              <a:t>ostconditioning</a:t>
            </a:r>
            <a:endParaRPr lang="en-US" i="1" dirty="0" smtClean="0"/>
          </a:p>
          <a:p>
            <a:pPr lvl="1"/>
            <a:r>
              <a:rPr lang="en-US" dirty="0"/>
              <a:t>at </a:t>
            </a:r>
            <a:r>
              <a:rPr lang="en-US" dirty="0" smtClean="0"/>
              <a:t>reperfusion, </a:t>
            </a:r>
            <a:r>
              <a:rPr lang="en-US" dirty="0" smtClean="0"/>
              <a:t>ability to engage cardiac protection by producing intermittent ischemia or administering pharmacologic agonists </a:t>
            </a:r>
          </a:p>
          <a:p>
            <a:pPr lvl="1"/>
            <a:r>
              <a:rPr lang="en-US" dirty="0" smtClean="0"/>
              <a:t>activation of reperfusion injury salvage kinase (RISK) pathways -  activation of </a:t>
            </a:r>
            <a:r>
              <a:rPr lang="en-US" dirty="0" err="1" smtClean="0"/>
              <a:t>prosurvival</a:t>
            </a:r>
            <a:r>
              <a:rPr lang="en-US" dirty="0" smtClean="0"/>
              <a:t> kinases, such as </a:t>
            </a:r>
            <a:r>
              <a:rPr lang="en-US" dirty="0" err="1" smtClean="0"/>
              <a:t>Akt</a:t>
            </a:r>
            <a:r>
              <a:rPr lang="en-US" dirty="0" smtClean="0"/>
              <a:t> and Erk1/2</a:t>
            </a:r>
          </a:p>
          <a:p>
            <a:pPr marL="0" indent="0" algn="r">
              <a:buNone/>
            </a:pPr>
            <a:r>
              <a:rPr lang="en-US" sz="1400" dirty="0" smtClean="0"/>
              <a:t>		Derek </a:t>
            </a:r>
            <a:r>
              <a:rPr lang="en-US" sz="1400" dirty="0"/>
              <a:t>J. </a:t>
            </a:r>
            <a:r>
              <a:rPr lang="en-US" sz="1400" dirty="0" err="1"/>
              <a:t>Hausenloy</a:t>
            </a:r>
            <a:r>
              <a:rPr lang="en-US" sz="1400" dirty="0"/>
              <a:t>, Andrew Tsang, and Derek M. </a:t>
            </a:r>
            <a:r>
              <a:rPr lang="en-US" sz="1400" dirty="0" err="1" smtClean="0"/>
              <a:t>Yellon</a:t>
            </a:r>
            <a:r>
              <a:rPr lang="en-US" sz="1400" dirty="0" smtClean="0"/>
              <a:t>. </a:t>
            </a:r>
            <a:r>
              <a:rPr lang="en-US" sz="1300" dirty="0" smtClean="0"/>
              <a:t>The </a:t>
            </a:r>
            <a:r>
              <a:rPr lang="en-US" sz="1300" dirty="0"/>
              <a:t>reperfusion injury salvage kinase pathway: a common target for both ischemic preconditioning and </a:t>
            </a:r>
            <a:r>
              <a:rPr lang="en-US" sz="1300" dirty="0" err="1"/>
              <a:t>postconditioning</a:t>
            </a:r>
            <a:r>
              <a:rPr lang="en-US" sz="1300" dirty="0" smtClean="0"/>
              <a:t>.</a:t>
            </a:r>
          </a:p>
          <a:p>
            <a:pPr marL="0" indent="0" algn="r">
              <a:buNone/>
            </a:pPr>
            <a:r>
              <a:rPr lang="en-US" sz="1300" dirty="0">
                <a:hlinkClick r:id="rId2" tooltip="Trends in cardiovascular medicine."/>
              </a:rPr>
              <a:t>Trends </a:t>
            </a:r>
            <a:r>
              <a:rPr lang="en-US" sz="1300" dirty="0" err="1">
                <a:hlinkClick r:id="rId2" tooltip="Trends in cardiovascular medicine."/>
              </a:rPr>
              <a:t>Cardiovasc</a:t>
            </a:r>
            <a:r>
              <a:rPr lang="en-US" sz="1300" dirty="0">
                <a:hlinkClick r:id="rId2" tooltip="Trends in cardiovascular medicine."/>
              </a:rPr>
              <a:t> Med.</a:t>
            </a:r>
            <a:r>
              <a:rPr lang="en-US" sz="1400" dirty="0"/>
              <a:t> 2005 Feb;15(2):69-75</a:t>
            </a:r>
            <a:endParaRPr lang="en-US" sz="13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02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Myocardial 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ownregulation</a:t>
            </a:r>
            <a:r>
              <a:rPr lang="en-US" dirty="0" smtClean="0"/>
              <a:t> of contractile function, as </a:t>
            </a:r>
            <a:r>
              <a:rPr lang="en-US" dirty="0"/>
              <a:t>an adaptation to a reduction in myocardial blood </a:t>
            </a:r>
            <a:r>
              <a:rPr lang="en-US" dirty="0" smtClean="0"/>
              <a:t>flow,  </a:t>
            </a:r>
            <a:r>
              <a:rPr lang="en-US" dirty="0"/>
              <a:t>that serves to maintain </a:t>
            </a:r>
            <a:r>
              <a:rPr lang="en-US" dirty="0" smtClean="0"/>
              <a:t>myocardial integrity </a:t>
            </a:r>
            <a:r>
              <a:rPr lang="en-US" dirty="0"/>
              <a:t>and viability during persistent </a:t>
            </a:r>
            <a:r>
              <a:rPr lang="en-US" dirty="0" smtClean="0"/>
              <a:t>ischemia</a:t>
            </a:r>
          </a:p>
          <a:p>
            <a:endParaRPr lang="en-US" dirty="0" smtClean="0"/>
          </a:p>
          <a:p>
            <a:r>
              <a:rPr lang="en-US" dirty="0" smtClean="0"/>
              <a:t>“Serum </a:t>
            </a:r>
            <a:r>
              <a:rPr lang="en-US" dirty="0"/>
              <a:t>of truly hibernating </a:t>
            </a:r>
            <a:r>
              <a:rPr lang="en-US" dirty="0" smtClean="0"/>
              <a:t>animals - a substance </a:t>
            </a:r>
            <a:r>
              <a:rPr lang="en-US" dirty="0"/>
              <a:t>with opioid-like activity that acts to preserve </a:t>
            </a:r>
            <a:r>
              <a:rPr lang="en-US" dirty="0" smtClean="0"/>
              <a:t>the </a:t>
            </a:r>
            <a:r>
              <a:rPr lang="en-US" dirty="0"/>
              <a:t>myocardial ultrastructure and to improve the </a:t>
            </a:r>
            <a:r>
              <a:rPr lang="en-US" dirty="0" smtClean="0"/>
              <a:t>functional </a:t>
            </a:r>
            <a:r>
              <a:rPr lang="en-US" dirty="0"/>
              <a:t>recovery from ischemia when given to </a:t>
            </a:r>
            <a:r>
              <a:rPr lang="en-US" dirty="0" err="1" smtClean="0"/>
              <a:t>nonhibernating</a:t>
            </a:r>
            <a:r>
              <a:rPr lang="en-US" dirty="0"/>
              <a:t> </a:t>
            </a:r>
            <a:r>
              <a:rPr lang="en-US" dirty="0" smtClean="0"/>
              <a:t>animals”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Diamond et al. </a:t>
            </a:r>
            <a:r>
              <a:rPr lang="en-US" dirty="0" smtClean="0"/>
              <a:t>- first </a:t>
            </a:r>
            <a:r>
              <a:rPr lang="en-US" dirty="0"/>
              <a:t>in 1978 to use </a:t>
            </a:r>
            <a:r>
              <a:rPr lang="en-US" dirty="0" smtClean="0"/>
              <a:t>the </a:t>
            </a:r>
            <a:r>
              <a:rPr lang="en-US" dirty="0" smtClean="0"/>
              <a:t>term</a:t>
            </a:r>
          </a:p>
          <a:p>
            <a:endParaRPr lang="en-US" dirty="0" smtClean="0"/>
          </a:p>
          <a:p>
            <a:r>
              <a:rPr lang="en-US" dirty="0"/>
              <a:t>1980s, </a:t>
            </a:r>
            <a:r>
              <a:rPr lang="en-US" dirty="0" err="1" smtClean="0"/>
              <a:t>Rahimtoola</a:t>
            </a:r>
            <a:r>
              <a:rPr lang="en-US" dirty="0" smtClean="0"/>
              <a:t> </a:t>
            </a:r>
            <a:r>
              <a:rPr lang="en-US" dirty="0"/>
              <a:t>systematically reviewed the </a:t>
            </a:r>
            <a:r>
              <a:rPr lang="en-US" dirty="0" smtClean="0"/>
              <a:t>concept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Hibernating </a:t>
            </a:r>
            <a:r>
              <a:rPr lang="en-US" dirty="0" smtClean="0"/>
              <a:t>myocardium: adaptive responses </a:t>
            </a:r>
            <a:r>
              <a:rPr lang="en-US" dirty="0"/>
              <a:t>of the myocardium to repetitive episodes of </a:t>
            </a:r>
            <a:r>
              <a:rPr lang="en-US" dirty="0" smtClean="0"/>
              <a:t>ischemia resulting </a:t>
            </a:r>
            <a:r>
              <a:rPr lang="en-US" dirty="0"/>
              <a:t>in myocardial </a:t>
            </a:r>
            <a:r>
              <a:rPr lang="en-US" dirty="0" err="1"/>
              <a:t>hypoperfusion</a:t>
            </a:r>
            <a:r>
              <a:rPr lang="en-US" dirty="0"/>
              <a:t> at </a:t>
            </a:r>
            <a:r>
              <a:rPr lang="en-US" dirty="0" smtClean="0"/>
              <a:t>rest </a:t>
            </a:r>
            <a:r>
              <a:rPr lang="en-US" dirty="0"/>
              <a:t>(depressed </a:t>
            </a:r>
            <a:r>
              <a:rPr lang="en-US" dirty="0" smtClean="0"/>
              <a:t>function and </a:t>
            </a:r>
            <a:r>
              <a:rPr lang="en-US" dirty="0"/>
              <a:t>perfusion at rest).</a:t>
            </a:r>
          </a:p>
        </p:txBody>
      </p:sp>
    </p:spTree>
    <p:extLst>
      <p:ext uri="{BB962C8B-B14F-4D97-AF65-F5344CB8AC3E}">
        <p14:creationId xmlns:p14="http://schemas.microsoft.com/office/powerpoint/2010/main" val="31589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Short-Term Hibernation</a:t>
            </a:r>
          </a:p>
          <a:p>
            <a:r>
              <a:rPr lang="en-US" dirty="0"/>
              <a:t>In steady-state ischemia, the close matching between perfusion </a:t>
            </a:r>
            <a:r>
              <a:rPr lang="en-US" dirty="0" smtClean="0"/>
              <a:t>and contraction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reduced </a:t>
            </a:r>
            <a:r>
              <a:rPr lang="en-US" dirty="0"/>
              <a:t>regional oxygen consumption </a:t>
            </a:r>
            <a:r>
              <a:rPr lang="en-US" dirty="0" smtClean="0"/>
              <a:t>and </a:t>
            </a:r>
            <a:r>
              <a:rPr lang="en-US" dirty="0"/>
              <a:t>energy </a:t>
            </a:r>
            <a:r>
              <a:rPr lang="en-US" dirty="0" smtClean="0"/>
              <a:t>utilization</a:t>
            </a:r>
          </a:p>
          <a:p>
            <a:r>
              <a:rPr lang="en-US" dirty="0"/>
              <a:t>extremely tenuous state, and small increases in </a:t>
            </a:r>
            <a:r>
              <a:rPr lang="en-US" dirty="0" smtClean="0"/>
              <a:t>the determinants </a:t>
            </a:r>
            <a:r>
              <a:rPr lang="en-US" dirty="0"/>
              <a:t>of myocardial oxygen </a:t>
            </a:r>
            <a:r>
              <a:rPr lang="en-US" dirty="0" smtClean="0"/>
              <a:t>demand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rapid deterioration in function and metabolism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Characteristics of chronic hibernation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itchFamily="34" charset="0"/>
              </a:rPr>
              <a:t>Episodic and/or chronically reduced blood flow, which is directly responsible for the decrease in the myocardial contractile function.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Tissue ischemia and resultant remodeling without necrosis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Residual contractile reserve in response to inotropic stimulation (in at least half of clinical cases).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Recovery of contractile function after successful revascularization.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Mechanisms of  hibernation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smtClean="0"/>
              <a:t>Smart heart </a:t>
            </a:r>
            <a:r>
              <a:rPr lang="en-US" sz="2800" smtClean="0"/>
              <a:t>hypothesis</a:t>
            </a:r>
            <a:r>
              <a:rPr lang="en-US" sz="2800" b="1" smtClean="0"/>
              <a:t> :</a:t>
            </a:r>
            <a:r>
              <a:rPr lang="en-US" sz="2800" smtClean="0"/>
              <a:t> </a:t>
            </a:r>
          </a:p>
          <a:p>
            <a:pPr>
              <a:buNone/>
            </a:pPr>
            <a:r>
              <a:rPr lang="en-US" sz="2800" smtClean="0"/>
              <a:t>    Myocardial metabolism and function are reduced to match  concomitant reduction in coronary blood flow which prevents necrosis.</a:t>
            </a:r>
            <a:endParaRPr lang="en-US" sz="2800" b="1" smtClean="0"/>
          </a:p>
          <a:p>
            <a:endParaRPr lang="en-US" b="1" smtClean="0"/>
          </a:p>
          <a:p>
            <a:r>
              <a:rPr lang="en-US" sz="2800" b="1" smtClean="0"/>
              <a:t>Repetitive stunning </a:t>
            </a:r>
            <a:r>
              <a:rPr lang="en-US" sz="2800" smtClean="0"/>
              <a:t>hypothesis:</a:t>
            </a:r>
          </a:p>
          <a:p>
            <a:pPr>
              <a:buNone/>
            </a:pPr>
            <a:r>
              <a:rPr lang="en-US" sz="2800" smtClean="0"/>
              <a:t>    Repetitive episodes of ischemia results   in</a:t>
            </a:r>
          </a:p>
          <a:p>
            <a:pPr>
              <a:buNone/>
            </a:pPr>
            <a:r>
              <a:rPr lang="en-US" sz="2800" smtClean="0"/>
              <a:t>    sustained depression of contractile function. </a:t>
            </a:r>
            <a:endParaRPr 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25772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smtClean="0"/>
              <a:t> </a:t>
            </a:r>
            <a:r>
              <a:rPr lang="en-US" b="1" smtClean="0"/>
              <a:t>Genomics of Survival</a:t>
            </a:r>
          </a:p>
          <a:p>
            <a:pPr>
              <a:buNone/>
            </a:pPr>
            <a:r>
              <a:rPr lang="en-US" sz="2800" smtClean="0"/>
              <a:t>    Maintained viability in hibernation suggests possibility of  genomic adaptation.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 Major survival genes (antiapoptotic, cytoprotective  &amp;  growth-promoting genes)  and their corresponding proteins  are  up regulated in hibernating myocardium.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494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0999" y="152400"/>
            <a:ext cx="8213871" cy="64956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818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mtClean="0"/>
              <a:t>Natural history of hibernation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066800"/>
            <a:ext cx="6853292" cy="556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938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Histological Features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</a:t>
            </a:r>
            <a:r>
              <a:rPr lang="en-US" dirty="0" smtClean="0"/>
              <a:t>ss of contractile proteins without loss of cell volume. Most prominent near nuclear region.</a:t>
            </a:r>
          </a:p>
          <a:p>
            <a:r>
              <a:rPr lang="en-US" dirty="0" smtClean="0"/>
              <a:t>Numerous small mitochondria adjacent to glycogen rich </a:t>
            </a:r>
            <a:r>
              <a:rPr lang="en-US" dirty="0" err="1" smtClean="0"/>
              <a:t>peri</a:t>
            </a:r>
            <a:r>
              <a:rPr lang="en-US" dirty="0"/>
              <a:t>-</a:t>
            </a:r>
            <a:r>
              <a:rPr lang="en-US" dirty="0" smtClean="0"/>
              <a:t>nuclear zone</a:t>
            </a:r>
          </a:p>
          <a:p>
            <a:r>
              <a:rPr lang="en-US" dirty="0" smtClean="0"/>
              <a:t>Loss of sarcoplasmic reticulum – becomes disorganized and loses T tubules</a:t>
            </a:r>
          </a:p>
          <a:p>
            <a:r>
              <a:rPr lang="en-US" dirty="0" smtClean="0"/>
              <a:t>Increased expression of primitive cytoskeleton proteins – </a:t>
            </a:r>
            <a:r>
              <a:rPr lang="en-US" dirty="0" err="1" smtClean="0"/>
              <a:t>titin</a:t>
            </a:r>
            <a:r>
              <a:rPr lang="en-US" dirty="0" smtClean="0"/>
              <a:t>, </a:t>
            </a:r>
            <a:r>
              <a:rPr lang="en-US" dirty="0" err="1" smtClean="0"/>
              <a:t>cardiotin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8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for understanding these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985"/>
            <a:ext cx="7886700" cy="47449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idespread </a:t>
            </a:r>
            <a:r>
              <a:rPr lang="en-US" dirty="0"/>
              <a:t>use of </a:t>
            </a:r>
            <a:r>
              <a:rPr lang="en-US" dirty="0" smtClean="0"/>
              <a:t>thrombolytic therapy </a:t>
            </a:r>
            <a:r>
              <a:rPr lang="en-US" dirty="0"/>
              <a:t>and percutaneous coronary interventions, </a:t>
            </a:r>
            <a:r>
              <a:rPr lang="en-US" dirty="0" smtClean="0"/>
              <a:t>increasingly </a:t>
            </a:r>
            <a:r>
              <a:rPr lang="en-US" dirty="0"/>
              <a:t>potent antithrombotic </a:t>
            </a:r>
            <a:r>
              <a:rPr lang="en-US" dirty="0" smtClean="0"/>
              <a:t>agents 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smtClean="0"/>
              <a:t>significant </a:t>
            </a:r>
            <a:r>
              <a:rPr lang="en-US" dirty="0"/>
              <a:t>reductions in mortality and </a:t>
            </a:r>
            <a:r>
              <a:rPr lang="en-US" dirty="0" smtClean="0"/>
              <a:t>morbidity</a:t>
            </a:r>
          </a:p>
          <a:p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reater </a:t>
            </a:r>
            <a:r>
              <a:rPr lang="en-US" dirty="0"/>
              <a:t>number </a:t>
            </a:r>
            <a:r>
              <a:rPr lang="en-US" dirty="0" smtClean="0"/>
              <a:t>of patients </a:t>
            </a:r>
            <a:r>
              <a:rPr lang="en-US" dirty="0"/>
              <a:t>with residual left ventricular (LV) dysfunction </a:t>
            </a:r>
            <a:r>
              <a:rPr lang="en-US" dirty="0" smtClean="0"/>
              <a:t>undergoing progressive </a:t>
            </a:r>
            <a:r>
              <a:rPr lang="en-US" dirty="0"/>
              <a:t>LV remodeling and congestive </a:t>
            </a:r>
            <a:r>
              <a:rPr lang="en-US" dirty="0" smtClean="0"/>
              <a:t>heart failure.</a:t>
            </a:r>
          </a:p>
          <a:p>
            <a:endParaRPr lang="en-US" dirty="0"/>
          </a:p>
          <a:p>
            <a:r>
              <a:rPr lang="en-US" dirty="0" smtClean="0"/>
              <a:t>Ageing population, increasing co-morbidities </a:t>
            </a:r>
            <a:r>
              <a:rPr lang="en-US" dirty="0" smtClean="0">
                <a:sym typeface="Wingdings" panose="05000000000000000000" pitchFamily="2" charset="2"/>
              </a:rPr>
              <a:t> greater number of </a:t>
            </a:r>
            <a:r>
              <a:rPr lang="en-US" dirty="0" smtClean="0"/>
              <a:t>patients with multi-vessel </a:t>
            </a:r>
            <a:r>
              <a:rPr lang="en-US" dirty="0"/>
              <a:t>disease, increased LV </a:t>
            </a:r>
            <a:r>
              <a:rPr lang="en-US" dirty="0" smtClean="0"/>
              <a:t>volumes </a:t>
            </a:r>
            <a:r>
              <a:rPr lang="en-US" dirty="0"/>
              <a:t>and </a:t>
            </a:r>
            <a:r>
              <a:rPr lang="en-US" dirty="0" smtClean="0"/>
              <a:t>variable degrees </a:t>
            </a:r>
            <a:r>
              <a:rPr lang="en-US" dirty="0"/>
              <a:t>of regional and/or global systolic </a:t>
            </a:r>
            <a:r>
              <a:rPr lang="en-US" dirty="0" smtClean="0"/>
              <a:t>dysfunction, isolated diastolic dysfunction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coronary revascularization may lead to symptomatic and prognostic improvement, </a:t>
            </a:r>
            <a:r>
              <a:rPr lang="en-US" dirty="0" smtClean="0">
                <a:latin typeface="Calibri" pitchFamily="34" charset="0"/>
              </a:rPr>
              <a:t>reverse </a:t>
            </a:r>
            <a:r>
              <a:rPr lang="en-US" dirty="0">
                <a:latin typeface="Calibri" pitchFamily="34" charset="0"/>
              </a:rPr>
              <a:t>LV remodeling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/>
              <a:t>20 to 50 % of </a:t>
            </a:r>
            <a:r>
              <a:rPr lang="en-US" dirty="0" err="1"/>
              <a:t>pts</a:t>
            </a:r>
            <a:r>
              <a:rPr lang="en-US" dirty="0"/>
              <a:t> with chronic ischemic LV dysfunction have  significant amount of viable hibernating myocardium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They improve with revascularization.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961" y="457200"/>
            <a:ext cx="8507873" cy="600947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248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2" y="540290"/>
            <a:ext cx="7666501" cy="5817378"/>
          </a:xfrm>
        </p:spPr>
      </p:pic>
    </p:spTree>
    <p:extLst>
      <p:ext uri="{BB962C8B-B14F-4D97-AF65-F5344CB8AC3E}">
        <p14:creationId xmlns:p14="http://schemas.microsoft.com/office/powerpoint/2010/main" val="12237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ASSESSMENT OF MYOCARDIAL VIABILITY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mtClean="0"/>
          </a:p>
          <a:p>
            <a:r>
              <a:rPr lang="en-US" sz="2800" smtClean="0"/>
              <a:t>ECG : gives little information.</a:t>
            </a:r>
          </a:p>
          <a:p>
            <a:r>
              <a:rPr lang="en-US" sz="2800" smtClean="0"/>
              <a:t>Dobutamine stress echocardiography.</a:t>
            </a:r>
          </a:p>
          <a:p>
            <a:r>
              <a:rPr lang="en-US" sz="2800" smtClean="0"/>
              <a:t>SPECT  with thallium-201 or technetium-99 m.</a:t>
            </a:r>
          </a:p>
          <a:p>
            <a:r>
              <a:rPr lang="en-US" sz="2800" smtClean="0"/>
              <a:t>PET </a:t>
            </a:r>
          </a:p>
          <a:p>
            <a:r>
              <a:rPr lang="en-US" sz="2800" smtClean="0"/>
              <a:t>MRI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434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Characteristics of dysfunctional but viable  myocardium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752600"/>
            <a:ext cx="7349068" cy="426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9592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mtClean="0"/>
              <a:t>ECG</a:t>
            </a:r>
          </a:p>
          <a:p>
            <a:pPr>
              <a:buNone/>
            </a:pPr>
            <a:r>
              <a:rPr lang="en-US" smtClean="0"/>
              <a:t>    </a:t>
            </a:r>
            <a:r>
              <a:rPr lang="en-US" sz="2800" smtClean="0"/>
              <a:t>No clear correlation between Q waves on ECG and  presence of viability.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 Pts with preserved QT dispersion are likely to have viable myocardium.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 Pts with  high QT dispersion have predominantly non-viable scar tissue.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1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0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Dobutamine</a:t>
            </a:r>
            <a:r>
              <a:rPr lang="en-US" sz="3200" b="1" dirty="0"/>
              <a:t> Stress Echocardiography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00748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Extremely useful </a:t>
            </a:r>
            <a:r>
              <a:rPr lang="en-US" sz="2000" dirty="0" smtClean="0"/>
              <a:t>tool </a:t>
            </a:r>
            <a:r>
              <a:rPr lang="en-US" sz="2000" dirty="0" smtClean="0"/>
              <a:t>to </a:t>
            </a:r>
            <a:r>
              <a:rPr lang="en-US" sz="2000" dirty="0" smtClean="0"/>
              <a:t>document </a:t>
            </a:r>
            <a:r>
              <a:rPr lang="en-US" sz="2000" dirty="0"/>
              <a:t>the early and late functional changes at 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Hypokinetic</a:t>
            </a:r>
            <a:r>
              <a:rPr lang="en-US" sz="2000" dirty="0"/>
              <a:t> or </a:t>
            </a:r>
            <a:r>
              <a:rPr lang="en-US" sz="2000" dirty="0" err="1"/>
              <a:t>akinetic</a:t>
            </a:r>
            <a:r>
              <a:rPr lang="en-US" sz="2000" dirty="0"/>
              <a:t> regions improving during low dose </a:t>
            </a:r>
            <a:r>
              <a:rPr lang="en-US" sz="2000" dirty="0" err="1"/>
              <a:t>dobutamine</a:t>
            </a:r>
            <a:r>
              <a:rPr lang="en-US" sz="2000" dirty="0"/>
              <a:t> infusion (5–10 µg/kg/min) is indicative of viable tissue.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higher doses (</a:t>
            </a:r>
            <a:r>
              <a:rPr lang="en-US" sz="2000" dirty="0" err="1"/>
              <a:t>upto</a:t>
            </a:r>
            <a:r>
              <a:rPr lang="en-US" sz="2000" dirty="0"/>
              <a:t> 40 µg/kg/min plus atropine) wall motion  may improve or diminish, reflecting inducible ischemia.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Biphasic response is highly predictive of recovery of function after revascularization.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15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Biphasic response- </a:t>
            </a:r>
          </a:p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sz="2400" b="1" dirty="0" smtClean="0">
                <a:latin typeface="Calibri" pitchFamily="34" charset="0"/>
              </a:rPr>
              <a:t>t lower doses(5–10mg/kg/min)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 improvement in contractile performance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</a:t>
            </a:r>
          </a:p>
          <a:p>
            <a:r>
              <a:rPr lang="en-US" sz="2400" b="1" dirty="0">
                <a:latin typeface="Calibri" pitchFamily="34" charset="0"/>
              </a:rPr>
              <a:t>A</a:t>
            </a:r>
            <a:r>
              <a:rPr lang="en-US" sz="2400" b="1" dirty="0" smtClean="0">
                <a:latin typeface="Calibri" pitchFamily="34" charset="0"/>
              </a:rPr>
              <a:t>t higher doses (&gt;15mg/kg/min)</a:t>
            </a:r>
          </a:p>
          <a:p>
            <a:pPr lvl="1"/>
            <a:r>
              <a:rPr lang="en-US" sz="1800" dirty="0" smtClean="0">
                <a:latin typeface="Calibri" pitchFamily="34" charset="0"/>
              </a:rPr>
              <a:t>Contractility regresses as the metabolic demand stimulated overwhelms the tissue’s capacity to respond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544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Stress Echo Interpretation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562100"/>
                <a:gridCol w="2628900"/>
                <a:gridCol w="20955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Interpretation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Rest  / Baseline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Low dose stress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Peak &amp;</a:t>
                      </a:r>
                      <a:r>
                        <a:rPr lang="en-US" sz="2400" b="1" baseline="0" smtClean="0"/>
                        <a:t> post stress</a:t>
                      </a:r>
                      <a:endParaRPr lang="en-US" sz="2400" b="1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smtClean="0"/>
                        <a:t>Normal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Normal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Normal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Hyper dynamic </a:t>
                      </a:r>
                      <a:endParaRPr lang="en-US" sz="2400"/>
                    </a:p>
                  </a:txBody>
                  <a:tcPr/>
                </a:tc>
              </a:tr>
              <a:tr h="1259840">
                <a:tc>
                  <a:txBody>
                    <a:bodyPr/>
                    <a:lstStyle/>
                    <a:p>
                      <a:r>
                        <a:rPr lang="en-US" sz="2400" smtClean="0"/>
                        <a:t>Ischemic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Normal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Normal / severe ischemia – new RWMA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Decreased </a:t>
                      </a:r>
                      <a:endParaRPr lang="en-US" sz="240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smtClean="0"/>
                        <a:t>Scar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WMA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 change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No change</a:t>
                      </a:r>
                      <a:endParaRPr lang="en-US" sz="240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smtClean="0"/>
                        <a:t>Hibernating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WMA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Improved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Worsens </a:t>
                      </a:r>
                      <a:endParaRPr lang="en-US" sz="240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400" smtClean="0"/>
                        <a:t>Stunned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WMA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Improved 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Improved </a:t>
                      </a:r>
                      <a:endParaRPr lang="en-US" sz="2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9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STUDIES-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Nagueh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studied the </a:t>
            </a:r>
            <a:r>
              <a:rPr lang="en-US" sz="2000" dirty="0" err="1" smtClean="0">
                <a:latin typeface="Calibri" pitchFamily="34" charset="0"/>
              </a:rPr>
              <a:t>transmural</a:t>
            </a:r>
            <a:r>
              <a:rPr lang="en-US" sz="2000" dirty="0" smtClean="0">
                <a:latin typeface="Calibri" pitchFamily="34" charset="0"/>
              </a:rPr>
              <a:t> myocardial biopsies obtained from patients with hibernating myocardium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Showed that tissue with </a:t>
            </a:r>
            <a:r>
              <a:rPr lang="en-US" sz="2000" b="1" dirty="0" smtClean="0">
                <a:latin typeface="Calibri" pitchFamily="34" charset="0"/>
              </a:rPr>
              <a:t>&gt;17% fibrosis </a:t>
            </a:r>
            <a:r>
              <a:rPr lang="en-US" sz="2000" dirty="0" smtClean="0">
                <a:latin typeface="Calibri" pitchFamily="34" charset="0"/>
              </a:rPr>
              <a:t>failed to exhibit contractile reserve when challenged with low-dose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6019800"/>
            <a:ext cx="3278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Circulation 1999, 100, 490–496.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62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Wiggers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studied the functional recovery pre- and 6 months post-revascularization, and showed that </a:t>
            </a:r>
            <a:r>
              <a:rPr lang="en-US" sz="2000" b="1" i="1" dirty="0" smtClean="0">
                <a:latin typeface="Calibri" pitchFamily="34" charset="0"/>
              </a:rPr>
              <a:t>low-dose </a:t>
            </a:r>
            <a:r>
              <a:rPr lang="en-US" sz="2000" b="1" i="1" dirty="0" err="1" smtClean="0">
                <a:latin typeface="Calibri" pitchFamily="34" charset="0"/>
              </a:rPr>
              <a:t>dobutamine</a:t>
            </a:r>
            <a:r>
              <a:rPr lang="en-US" sz="2000" b="1" i="1" dirty="0" smtClean="0">
                <a:latin typeface="Calibri" pitchFamily="34" charset="0"/>
              </a:rPr>
              <a:t> failed to identify 45% </a:t>
            </a:r>
            <a:r>
              <a:rPr lang="en-US" sz="2000" dirty="0" smtClean="0">
                <a:latin typeface="Calibri" pitchFamily="34" charset="0"/>
              </a:rPr>
              <a:t>of the segments that ultimately regained function </a:t>
            </a:r>
          </a:p>
          <a:p>
            <a:endParaRPr lang="en-US" sz="2400" dirty="0" smtClean="0"/>
          </a:p>
          <a:p>
            <a:r>
              <a:rPr lang="en-US" sz="2400" dirty="0" smtClean="0"/>
              <a:t>				</a:t>
            </a:r>
            <a:r>
              <a:rPr lang="en-US" dirty="0" smtClean="0"/>
              <a:t>Am. Heart. J. 2000, 140, 928–936.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800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In a study by </a:t>
            </a:r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Pagano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, they reported that the </a:t>
            </a:r>
            <a:r>
              <a:rPr lang="en-US" sz="2000" b="1" dirty="0" smtClean="0">
                <a:latin typeface="Calibri" pitchFamily="34" charset="0"/>
              </a:rPr>
              <a:t>diagnostic accuracy </a:t>
            </a:r>
            <a:r>
              <a:rPr lang="en-US" sz="2000" dirty="0" smtClean="0">
                <a:latin typeface="Calibri" pitchFamily="34" charset="0"/>
              </a:rPr>
              <a:t>of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-echocardiography was </a:t>
            </a:r>
            <a:r>
              <a:rPr lang="en-US" sz="2000" b="1" dirty="0" smtClean="0">
                <a:latin typeface="Calibri" pitchFamily="34" charset="0"/>
              </a:rPr>
              <a:t>reduced with increasing severity </a:t>
            </a:r>
            <a:r>
              <a:rPr lang="en-US" sz="2000" dirty="0" smtClean="0">
                <a:latin typeface="Calibri" pitchFamily="34" charset="0"/>
              </a:rPr>
              <a:t>of regional and global LV dysfunction. </a:t>
            </a:r>
          </a:p>
          <a:p>
            <a:r>
              <a:rPr lang="en-US" sz="2000" dirty="0" smtClean="0">
                <a:latin typeface="Calibri" pitchFamily="34" charset="0"/>
              </a:rPr>
              <a:t>That is, the technique appeared to underestimate the extent of viability: 39% of all recovering LV segments failed to exhibit </a:t>
            </a:r>
            <a:r>
              <a:rPr lang="en-US" sz="2000" dirty="0" err="1" smtClean="0">
                <a:latin typeface="Calibri" pitchFamily="34" charset="0"/>
              </a:rPr>
              <a:t>inotropic</a:t>
            </a:r>
            <a:r>
              <a:rPr lang="en-US" sz="2000" dirty="0" smtClean="0">
                <a:latin typeface="Calibri" pitchFamily="34" charset="0"/>
              </a:rPr>
              <a:t> contractile reserve.</a:t>
            </a:r>
          </a:p>
          <a:p>
            <a:pPr algn="r"/>
            <a:r>
              <a:rPr lang="en-US" i="1" dirty="0" smtClean="0"/>
              <a:t>Heart </a:t>
            </a:r>
            <a:r>
              <a:rPr lang="en-US" dirty="0" smtClean="0"/>
              <a:t>1998;</a:t>
            </a:r>
            <a:r>
              <a:rPr lang="en-US" b="1" dirty="0" smtClean="0"/>
              <a:t>79</a:t>
            </a:r>
            <a:r>
              <a:rPr lang="en-US" dirty="0" smtClean="0"/>
              <a:t>:281-288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28568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Value of </a:t>
            </a:r>
            <a:r>
              <a:rPr lang="en-US" sz="2400" b="1" dirty="0" err="1" smtClean="0">
                <a:latin typeface="Bell MT" pitchFamily="18" charset="0"/>
              </a:rPr>
              <a:t>Dobutamine</a:t>
            </a:r>
            <a:r>
              <a:rPr lang="en-US" sz="2400" b="1" dirty="0" smtClean="0">
                <a:latin typeface="Bell MT" pitchFamily="18" charset="0"/>
              </a:rPr>
              <a:t> stress echo</a:t>
            </a:r>
          </a:p>
          <a:p>
            <a:endParaRPr lang="en-US" dirty="0" smtClean="0">
              <a:latin typeface="Bell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Reductions in blood flow that lead to hibernation occurs </a:t>
            </a:r>
            <a:r>
              <a:rPr lang="en-US" sz="2000" dirty="0" smtClean="0">
                <a:latin typeface="Calibri" pitchFamily="34" charset="0"/>
              </a:rPr>
              <a:t>with </a:t>
            </a:r>
            <a:r>
              <a:rPr lang="en-US" sz="2000" dirty="0" smtClean="0">
                <a:latin typeface="Calibri" pitchFamily="34" charset="0"/>
              </a:rPr>
              <a:t>a corresponding spectrum of metabolic reserve.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Those regions with </a:t>
            </a:r>
            <a:r>
              <a:rPr lang="en-US" sz="2000" i="1" dirty="0" smtClean="0">
                <a:latin typeface="Calibri" pitchFamily="34" charset="0"/>
              </a:rPr>
              <a:t>greater metabolic reserve </a:t>
            </a:r>
            <a:r>
              <a:rPr lang="en-US" sz="2000" dirty="0" smtClean="0">
                <a:latin typeface="Calibri" pitchFamily="34" charset="0"/>
              </a:rPr>
              <a:t>will likely retain the ability to respond </a:t>
            </a:r>
            <a:r>
              <a:rPr lang="en-US" sz="2000" i="1" dirty="0" smtClean="0">
                <a:latin typeface="Calibri" pitchFamily="34" charset="0"/>
              </a:rPr>
              <a:t>to an </a:t>
            </a:r>
            <a:r>
              <a:rPr lang="en-US" sz="2000" i="1" dirty="0" err="1" smtClean="0">
                <a:latin typeface="Calibri" pitchFamily="34" charset="0"/>
              </a:rPr>
              <a:t>inotropic</a:t>
            </a:r>
            <a:r>
              <a:rPr lang="en-US" sz="2000" i="1" dirty="0" smtClean="0">
                <a:latin typeface="Calibri" pitchFamily="34" charset="0"/>
              </a:rPr>
              <a:t> stimulus </a:t>
            </a:r>
            <a:r>
              <a:rPr lang="en-US" sz="2000" dirty="0" smtClean="0">
                <a:latin typeface="Calibri" pitchFamily="34" charset="0"/>
              </a:rPr>
              <a:t>while those regions with </a:t>
            </a:r>
            <a:r>
              <a:rPr lang="en-US" sz="2000" b="1" dirty="0" smtClean="0">
                <a:latin typeface="Calibri" pitchFamily="34" charset="0"/>
              </a:rPr>
              <a:t>profoundly reduced flow—just on the threshold of viability</a:t>
            </a:r>
            <a:r>
              <a:rPr lang="en-US" sz="2000" dirty="0" smtClean="0">
                <a:latin typeface="Calibri" pitchFamily="34" charset="0"/>
              </a:rPr>
              <a:t>—will have </a:t>
            </a:r>
            <a:r>
              <a:rPr lang="en-US" sz="2000" b="1" dirty="0" smtClean="0">
                <a:latin typeface="Calibri" pitchFamily="34" charset="0"/>
              </a:rPr>
              <a:t>no ability </a:t>
            </a:r>
            <a:r>
              <a:rPr lang="en-US" sz="2000" dirty="0" smtClean="0">
                <a:latin typeface="Calibri" pitchFamily="34" charset="0"/>
              </a:rPr>
              <a:t>to respond.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Such </a:t>
            </a:r>
            <a:r>
              <a:rPr lang="en-US" sz="2000" dirty="0" smtClean="0">
                <a:latin typeface="Calibri" pitchFamily="34" charset="0"/>
              </a:rPr>
              <a:t>regions </a:t>
            </a:r>
            <a:r>
              <a:rPr lang="en-US" sz="2000" b="1" dirty="0" smtClean="0">
                <a:latin typeface="Calibri" pitchFamily="34" charset="0"/>
              </a:rPr>
              <a:t>appear to be </a:t>
            </a:r>
            <a:r>
              <a:rPr lang="en-US" sz="2000" b="1" dirty="0" smtClean="0">
                <a:latin typeface="Calibri" pitchFamily="34" charset="0"/>
              </a:rPr>
              <a:t>nonviable</a:t>
            </a:r>
            <a:endParaRPr lang="en-US" sz="2400" dirty="0" smtClean="0">
              <a:latin typeface="Bell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ell M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-echocardiography </a:t>
            </a:r>
            <a:r>
              <a:rPr lang="en-US" sz="2000" dirty="0">
                <a:latin typeface="Calibri" pitchFamily="34" charset="0"/>
              </a:rPr>
              <a:t>may be considered an easily accessible tool however with sub-optimal </a:t>
            </a:r>
            <a:r>
              <a:rPr lang="en-US" sz="2000" dirty="0" smtClean="0">
                <a:latin typeface="Calibri" pitchFamily="34" charset="0"/>
              </a:rPr>
              <a:t>sensitivity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6" y="337793"/>
            <a:ext cx="7691964" cy="6140644"/>
          </a:xfrm>
        </p:spPr>
      </p:pic>
    </p:spTree>
    <p:extLst>
      <p:ext uri="{BB962C8B-B14F-4D97-AF65-F5344CB8AC3E}">
        <p14:creationId xmlns:p14="http://schemas.microsoft.com/office/powerpoint/2010/main" val="39281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SPECT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8077200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	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njection of a gamma-emitting radioisotope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Thallium-201 and Technetium </a:t>
            </a:r>
            <a:r>
              <a:rPr lang="en-US" sz="2000" dirty="0" err="1" smtClean="0">
                <a:latin typeface="Calibri" pitchFamily="34" charset="0"/>
              </a:rPr>
              <a:t>Tc</a:t>
            </a:r>
            <a:r>
              <a:rPr lang="en-US" sz="2000" dirty="0" smtClean="0">
                <a:latin typeface="Calibri" pitchFamily="34" charset="0"/>
              </a:rPr>
              <a:t> 99m–Labelled Tracers - commonly used radionuclides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30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Th :  monovalent </a:t>
            </a:r>
            <a:r>
              <a:rPr lang="en-US" sz="2000" dirty="0" err="1" smtClean="0">
                <a:latin typeface="Calibri" pitchFamily="34" charset="0"/>
              </a:rPr>
              <a:t>cation</a:t>
            </a:r>
            <a:r>
              <a:rPr lang="en-US" sz="2000" dirty="0" smtClean="0">
                <a:latin typeface="Calibri" pitchFamily="34" charset="0"/>
              </a:rPr>
              <a:t> with biologic properties similar to those of potassium (major intracellular </a:t>
            </a:r>
            <a:r>
              <a:rPr lang="en-US" sz="2000" dirty="0" err="1" smtClean="0">
                <a:latin typeface="Calibri" pitchFamily="34" charset="0"/>
              </a:rPr>
              <a:t>cation</a:t>
            </a:r>
            <a:r>
              <a:rPr lang="en-US" sz="2000" dirty="0" smtClean="0">
                <a:latin typeface="Calibri" pitchFamily="34" charset="0"/>
              </a:rPr>
              <a:t> in muscle and is virtually absent in scar tissue ) 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well-suited radionuclide for differentiation of normal and ischemic myocardium from scarred myocardium.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nitial myocardial uptake early after intravenous injection - proportional to regional blood flow.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ptake </a:t>
            </a:r>
            <a:r>
              <a:rPr lang="en-US" dirty="0">
                <a:latin typeface="Calibri" pitchFamily="34" charset="0"/>
              </a:rPr>
              <a:t>of </a:t>
            </a:r>
            <a:r>
              <a:rPr lang="en-US" baseline="30000" dirty="0" smtClean="0">
                <a:latin typeface="Calibri" pitchFamily="34" charset="0"/>
              </a:rPr>
              <a:t>201</a:t>
            </a:r>
            <a:r>
              <a:rPr lang="en-US" dirty="0" smtClean="0">
                <a:latin typeface="Calibri" pitchFamily="34" charset="0"/>
              </a:rPr>
              <a:t>Th:  an </a:t>
            </a:r>
            <a:r>
              <a:rPr lang="en-US" dirty="0">
                <a:latin typeface="Calibri" pitchFamily="34" charset="0"/>
              </a:rPr>
              <a:t>energy-dependent process requiring</a:t>
            </a:r>
            <a:r>
              <a:rPr lang="en-US" baseline="30000" dirty="0">
                <a:latin typeface="Calibri" pitchFamily="34" charset="0"/>
              </a:rPr>
              <a:t> </a:t>
            </a:r>
            <a:r>
              <a:rPr lang="en-US" dirty="0">
                <a:latin typeface="Calibri" pitchFamily="34" charset="0"/>
              </a:rPr>
              <a:t>intact cell membrane </a:t>
            </a:r>
            <a:r>
              <a:rPr lang="en-US" dirty="0" smtClean="0">
                <a:latin typeface="Calibri" pitchFamily="34" charset="0"/>
              </a:rPr>
              <a:t>integrity </a:t>
            </a: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 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 </a:t>
            </a:r>
            <a:r>
              <a:rPr lang="en-US" b="1" dirty="0">
                <a:latin typeface="Calibri" pitchFamily="34" charset="0"/>
              </a:rPr>
              <a:t>preserved </a:t>
            </a:r>
            <a:r>
              <a:rPr lang="en-US" b="1" dirty="0" err="1">
                <a:latin typeface="Calibri" pitchFamily="34" charset="0"/>
              </a:rPr>
              <a:t>myocyte</a:t>
            </a:r>
            <a:r>
              <a:rPr lang="en-US" b="1" dirty="0">
                <a:latin typeface="Calibri" pitchFamily="34" charset="0"/>
              </a:rPr>
              <a:t> cellular viability.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Imaging is </a:t>
            </a:r>
            <a:r>
              <a:rPr lang="en-US" dirty="0" smtClean="0">
                <a:latin typeface="Calibri" pitchFamily="34" charset="0"/>
              </a:rPr>
              <a:t>done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Immediately </a:t>
            </a:r>
            <a:r>
              <a:rPr lang="en-US" dirty="0">
                <a:latin typeface="Calibri" pitchFamily="34" charset="0"/>
              </a:rPr>
              <a:t>following stress, with either exercise or </a:t>
            </a:r>
            <a:r>
              <a:rPr lang="en-US" dirty="0" smtClean="0">
                <a:latin typeface="Calibri" pitchFamily="34" charset="0"/>
              </a:rPr>
              <a:t>pharmacologically </a:t>
            </a:r>
            <a:r>
              <a:rPr lang="en-US" dirty="0">
                <a:latin typeface="Calibri" pitchFamily="34" charset="0"/>
              </a:rPr>
              <a:t>induced coronary hyperemia with </a:t>
            </a:r>
            <a:r>
              <a:rPr lang="en-US" dirty="0" err="1">
                <a:latin typeface="Calibri" pitchFamily="34" charset="0"/>
              </a:rPr>
              <a:t>dipyridamole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dirty="0" smtClean="0">
                <a:latin typeface="Calibri" pitchFamily="34" charset="0"/>
              </a:rPr>
              <a:t>adenosine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After </a:t>
            </a:r>
            <a:r>
              <a:rPr lang="en-US" dirty="0">
                <a:latin typeface="Calibri" pitchFamily="34" charset="0"/>
              </a:rPr>
              <a:t>3–4 </a:t>
            </a:r>
            <a:r>
              <a:rPr lang="en-US" dirty="0" err="1">
                <a:latin typeface="Calibri" pitchFamily="34" charset="0"/>
              </a:rPr>
              <a:t>hr</a:t>
            </a:r>
            <a:r>
              <a:rPr lang="en-US" dirty="0">
                <a:latin typeface="Calibri" pitchFamily="34" charset="0"/>
              </a:rPr>
              <a:t> redistribution of </a:t>
            </a:r>
            <a:r>
              <a:rPr lang="en-US" dirty="0" smtClean="0">
                <a:latin typeface="Calibri" pitchFamily="34" charset="0"/>
              </a:rPr>
              <a:t>Th-201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mk:@MSITStore:E:\cardio%20ebboks\Braunwald%208th.chm::/HTML/f4-u1.0-B978-1-4160-4106-1..50019-4..gr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mk:@MSITStore:E:\cardio%20ebboks\Braunwald%208th.chm::/HTML/f4-u1.0-B978-1-4160-4106-1..50019-4..g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://www.mdconsult.com/books/bbmapAsset?appID=MDC&amp;isbn=978-1-4377-0398-6&amp;eid=4-u1.0-B978-1-4377-0398-6..00017-2..f017-002ac-9781437703986&amp;assetType=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283" y="972482"/>
            <a:ext cx="5693434" cy="57117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608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STANDARD SPECT IMAGING DISPLAY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97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99" y="1552755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Defects on post-stress images, may “fill in” by the time the rest-redistribution images are acquired, </a:t>
            </a:r>
            <a:r>
              <a:rPr lang="en-US" sz="2000" b="1" dirty="0" smtClean="0">
                <a:latin typeface="Calibri" pitchFamily="34" charset="0"/>
              </a:rPr>
              <a:t>indicating viability.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 defect that persists and appears again on the 3–4 hr images (i.e., a fixed-defect) may be due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markedly reduced regional perfusion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impaired cellular membrane integrity, inadequate for the active       sequestration of the tracer into the cell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cell death (acute infarction)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scar tissue.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Thus, fixed-defects on 3– 4 </a:t>
            </a:r>
            <a:r>
              <a:rPr lang="en-US" sz="2000" dirty="0" err="1" smtClean="0">
                <a:latin typeface="Calibri" pitchFamily="34" charset="0"/>
              </a:rPr>
              <a:t>hr</a:t>
            </a:r>
            <a:r>
              <a:rPr lang="en-US" sz="2000" dirty="0" smtClean="0">
                <a:latin typeface="Calibri" pitchFamily="34" charset="0"/>
              </a:rPr>
              <a:t> redistribution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</a:t>
            </a:r>
            <a:r>
              <a:rPr lang="en-US" sz="2000" dirty="0" smtClean="0">
                <a:latin typeface="Calibri" pitchFamily="34" charset="0"/>
              </a:rPr>
              <a:t> only severely </a:t>
            </a:r>
            <a:r>
              <a:rPr lang="en-US" sz="2000" dirty="0" err="1" smtClean="0">
                <a:latin typeface="Calibri" pitchFamily="34" charset="0"/>
              </a:rPr>
              <a:t>hypoperfused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and not necessarily infarcted tissue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46" y="304800"/>
            <a:ext cx="405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INTERPRETATION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9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itchFamily="34" charset="0"/>
              </a:rPr>
              <a:t>Late redistribution images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hird </a:t>
            </a:r>
            <a:r>
              <a:rPr lang="en-US" dirty="0">
                <a:latin typeface="Calibri" pitchFamily="34" charset="0"/>
              </a:rPr>
              <a:t>set of images at 24 hours</a:t>
            </a:r>
          </a:p>
          <a:p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allows </a:t>
            </a:r>
            <a:r>
              <a:rPr lang="en-US" dirty="0">
                <a:latin typeface="Calibri" pitchFamily="34" charset="0"/>
              </a:rPr>
              <a:t>for redistribution of the tracer to very-ischemic (yet viable) tissue</a:t>
            </a:r>
          </a:p>
          <a:p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22</a:t>
            </a:r>
            <a:r>
              <a:rPr lang="en-US" dirty="0">
                <a:latin typeface="Calibri" pitchFamily="34" charset="0"/>
              </a:rPr>
              <a:t>% of fixed defects (at early redistribution imaging) demonstrate normal </a:t>
            </a:r>
            <a:r>
              <a:rPr lang="en-US" dirty="0" smtClean="0">
                <a:latin typeface="Calibri" pitchFamily="34" charset="0"/>
              </a:rPr>
              <a:t>Th-201 </a:t>
            </a:r>
            <a:r>
              <a:rPr lang="en-US" dirty="0">
                <a:latin typeface="Calibri" pitchFamily="34" charset="0"/>
              </a:rPr>
              <a:t>uptake at later redistribution. </a:t>
            </a:r>
          </a:p>
          <a:p>
            <a:endParaRPr lang="en-US" dirty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may </a:t>
            </a:r>
            <a:r>
              <a:rPr lang="en-US" dirty="0">
                <a:latin typeface="Calibri" pitchFamily="34" charset="0"/>
              </a:rPr>
              <a:t>indicate a poorly perfused, yet viable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baseline="30000" dirty="0" smtClean="0"/>
              <a:t>201</a:t>
            </a:r>
            <a:r>
              <a:rPr lang="en-US" sz="3200" i="1" dirty="0" smtClean="0"/>
              <a:t>Th reinjection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1679376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may be necessary because redistribution depends on the continued delivery of the tracer over the 3–4 hr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blood concentration of </a:t>
            </a:r>
            <a:r>
              <a:rPr lang="en-US" sz="2000" dirty="0" err="1" smtClean="0">
                <a:latin typeface="Calibri" pitchFamily="34" charset="0"/>
              </a:rPr>
              <a:t>Tl</a:t>
            </a:r>
            <a:r>
              <a:rPr lang="en-US" sz="2000" dirty="0" smtClean="0">
                <a:latin typeface="Calibri" pitchFamily="34" charset="0"/>
              </a:rPr>
              <a:t>- 201 decreases to a great extent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insufficient delivery of the tracer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defect may not fill-in during redistribution imaging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second injection of thallium with delayed imaging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greatest opportunity to sequester thallium.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baseline="30000" dirty="0" smtClean="0"/>
              <a:t>99m</a:t>
            </a:r>
            <a:r>
              <a:rPr lang="en-US" i="1" dirty="0" smtClean="0"/>
              <a:t>Tc-sestamibi and </a:t>
            </a:r>
            <a:r>
              <a:rPr lang="en-US" i="1" dirty="0" err="1" smtClean="0"/>
              <a:t>tetrofosmin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1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Lipophilic molecule - </a:t>
            </a:r>
            <a:r>
              <a:rPr lang="en-US" sz="2000" dirty="0"/>
              <a:t>intracellular retention requires intact mitochondrial </a:t>
            </a:r>
            <a:r>
              <a:rPr lang="en-US" sz="2000" dirty="0" smtClean="0"/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Do</a:t>
            </a:r>
            <a:r>
              <a:rPr lang="en-US" sz="2000" baseline="30000" dirty="0" smtClean="0">
                <a:latin typeface="Calibri" pitchFamily="34" charset="0"/>
              </a:rPr>
              <a:t> </a:t>
            </a:r>
            <a:r>
              <a:rPr lang="en-US" sz="2000" dirty="0" smtClean="0">
                <a:latin typeface="Calibri" pitchFamily="34" charset="0"/>
              </a:rPr>
              <a:t>not share the redistribution properties of </a:t>
            </a: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Th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</a:rPr>
              <a:t>haracteristics for predicting improvement in regional function</a:t>
            </a:r>
            <a:r>
              <a:rPr lang="en-US" sz="2000" baseline="30000" dirty="0" smtClean="0">
                <a:latin typeface="Calibri" pitchFamily="34" charset="0"/>
              </a:rPr>
              <a:t> </a:t>
            </a:r>
            <a:r>
              <a:rPr lang="en-US" sz="2000" dirty="0" smtClean="0">
                <a:latin typeface="Calibri" pitchFamily="34" charset="0"/>
              </a:rPr>
              <a:t>after revascularization appear to be similar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7" y="2475781"/>
            <a:ext cx="8725186" cy="26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itchFamily="34" charset="0"/>
              </a:rPr>
              <a:t>Glucose utilization is evaluated with FDG and regional perfusion assessed with N13-ammonia, rubidium-82, or O15- labeled water.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FDG 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transported into the cell by the same </a:t>
            </a:r>
            <a:r>
              <a:rPr lang="en-US" dirty="0" err="1">
                <a:latin typeface="Calibri" pitchFamily="34" charset="0"/>
              </a:rPr>
              <a:t>sarcolemmal</a:t>
            </a:r>
            <a:r>
              <a:rPr lang="en-US" dirty="0">
                <a:latin typeface="Calibri" pitchFamily="34" charset="0"/>
              </a:rPr>
              <a:t> carrier as </a:t>
            </a:r>
            <a:r>
              <a:rPr lang="en-US" dirty="0" smtClean="0">
                <a:latin typeface="Calibri" pitchFamily="34" charset="0"/>
              </a:rPr>
              <a:t>glucose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- </a:t>
            </a:r>
            <a:r>
              <a:rPr lang="en-US" dirty="0">
                <a:latin typeface="Calibri" pitchFamily="34" charset="0"/>
              </a:rPr>
              <a:t>phosphorylated to FDG-6-phosphate by the enzyme, hexokinase.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nidirectional </a:t>
            </a:r>
            <a:r>
              <a:rPr lang="en-US" dirty="0">
                <a:latin typeface="Calibri" pitchFamily="34" charset="0"/>
              </a:rPr>
              <a:t>reaction </a:t>
            </a:r>
            <a:r>
              <a:rPr lang="en-US" dirty="0" smtClean="0">
                <a:latin typeface="Calibri" pitchFamily="34" charset="0"/>
              </a:rPr>
              <a:t>- </a:t>
            </a:r>
            <a:r>
              <a:rPr lang="en-US" b="1" dirty="0" smtClean="0">
                <a:latin typeface="Calibri" pitchFamily="34" charset="0"/>
              </a:rPr>
              <a:t>intracellular </a:t>
            </a:r>
            <a:r>
              <a:rPr lang="en-US" b="1" dirty="0">
                <a:latin typeface="Calibri" pitchFamily="34" charset="0"/>
              </a:rPr>
              <a:t>accumulation of FDG-6-phosphate.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FDG </a:t>
            </a:r>
            <a:r>
              <a:rPr lang="en-US" dirty="0">
                <a:latin typeface="Calibri" pitchFamily="34" charset="0"/>
              </a:rPr>
              <a:t>does not undergo further </a:t>
            </a:r>
            <a:r>
              <a:rPr lang="en-US" dirty="0" smtClean="0">
                <a:latin typeface="Calibri" pitchFamily="34" charset="0"/>
              </a:rPr>
              <a:t>metabolism - uptake </a:t>
            </a:r>
            <a:r>
              <a:rPr lang="en-US" dirty="0">
                <a:latin typeface="Calibri" pitchFamily="34" charset="0"/>
              </a:rPr>
              <a:t>is proportional to the </a:t>
            </a:r>
            <a:r>
              <a:rPr lang="en-US" b="1" dirty="0">
                <a:latin typeface="Calibri" pitchFamily="34" charset="0"/>
              </a:rPr>
              <a:t>overall rate of trans-</a:t>
            </a:r>
            <a:r>
              <a:rPr lang="en-US" b="1" dirty="0" err="1">
                <a:latin typeface="Calibri" pitchFamily="34" charset="0"/>
              </a:rPr>
              <a:t>sarcolemmal</a:t>
            </a:r>
            <a:r>
              <a:rPr lang="en-US" b="1" dirty="0">
                <a:latin typeface="Calibri" pitchFamily="34" charset="0"/>
              </a:rPr>
              <a:t> transport </a:t>
            </a:r>
            <a:r>
              <a:rPr lang="en-US" dirty="0">
                <a:latin typeface="Calibri" pitchFamily="34" charset="0"/>
              </a:rPr>
              <a:t>and hexokinase phosphorylation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itchFamily="34" charset="0"/>
              </a:rPr>
              <a:t>fatty acid oxidation stops shortly after the onset of severe ischemia and ischemic </a:t>
            </a:r>
            <a:r>
              <a:rPr lang="en-US" dirty="0" err="1">
                <a:latin typeface="Calibri" pitchFamily="34" charset="0"/>
              </a:rPr>
              <a:t>myocytes</a:t>
            </a:r>
            <a:r>
              <a:rPr lang="en-US" dirty="0">
                <a:latin typeface="Calibri" pitchFamily="34" charset="0"/>
              </a:rPr>
              <a:t> will derive energy from </a:t>
            </a:r>
            <a:r>
              <a:rPr lang="en-US" b="1" dirty="0">
                <a:latin typeface="Calibri" pitchFamily="34" charset="0"/>
              </a:rPr>
              <a:t>stored glycogen </a:t>
            </a:r>
            <a:r>
              <a:rPr lang="en-US" dirty="0">
                <a:latin typeface="Calibri" pitchFamily="34" charset="0"/>
              </a:rPr>
              <a:t>through anaerobic glycolysis.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After glycogen stores have been depleted, the ischemic </a:t>
            </a:r>
            <a:r>
              <a:rPr lang="en-US" dirty="0" err="1">
                <a:latin typeface="Calibri" pitchFamily="34" charset="0"/>
              </a:rPr>
              <a:t>myocyte</a:t>
            </a:r>
            <a:r>
              <a:rPr lang="en-US" dirty="0">
                <a:latin typeface="Calibri" pitchFamily="34" charset="0"/>
              </a:rPr>
              <a:t> efficiently use circulating glucose.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Under conditions of extremely diminished glucose delivery, </a:t>
            </a:r>
            <a:r>
              <a:rPr lang="en-US" dirty="0" err="1">
                <a:latin typeface="Calibri" pitchFamily="34" charset="0"/>
              </a:rPr>
              <a:t>sarcolemmal</a:t>
            </a:r>
            <a:r>
              <a:rPr lang="en-US" dirty="0">
                <a:latin typeface="Calibri" pitchFamily="34" charset="0"/>
              </a:rPr>
              <a:t> glucose transporters are up-regulated to allow for increased uptake of this substrate.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491706"/>
            <a:ext cx="7896075" cy="56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no uptake of glucose by infarcted myocardium—which is </a:t>
            </a:r>
            <a:r>
              <a:rPr lang="en-US" b="1" dirty="0">
                <a:latin typeface="Calibri" pitchFamily="34" charset="0"/>
              </a:rPr>
              <a:t>metabolically inert—nonviable myocardium </a:t>
            </a:r>
            <a:r>
              <a:rPr lang="en-US" dirty="0">
                <a:latin typeface="Calibri" pitchFamily="34" charset="0"/>
              </a:rPr>
              <a:t>will appear as a region of </a:t>
            </a:r>
            <a:r>
              <a:rPr lang="en-US" b="1" dirty="0">
                <a:latin typeface="Calibri" pitchFamily="34" charset="0"/>
              </a:rPr>
              <a:t>low-FDG concentration </a:t>
            </a:r>
            <a:r>
              <a:rPr lang="en-US" dirty="0">
                <a:latin typeface="Calibri" pitchFamily="34" charset="0"/>
              </a:rPr>
              <a:t>in such </a:t>
            </a:r>
            <a:r>
              <a:rPr lang="en-US" dirty="0" smtClean="0">
                <a:latin typeface="Calibri" pitchFamily="34" charset="0"/>
              </a:rPr>
              <a:t>images</a:t>
            </a:r>
          </a:p>
          <a:p>
            <a:r>
              <a:rPr lang="en-US" dirty="0">
                <a:latin typeface="Calibri" pitchFamily="34" charset="0"/>
              </a:rPr>
              <a:t>areas of </a:t>
            </a:r>
            <a:r>
              <a:rPr lang="en-US" b="1" dirty="0">
                <a:latin typeface="Calibri" pitchFamily="34" charset="0"/>
              </a:rPr>
              <a:t>reversibly injured </a:t>
            </a:r>
            <a:r>
              <a:rPr lang="en-US" b="1" dirty="0" smtClean="0">
                <a:latin typeface="Calibri" pitchFamily="34" charset="0"/>
              </a:rPr>
              <a:t>myocardium</a:t>
            </a:r>
            <a:r>
              <a:rPr lang="en-US" dirty="0" smtClean="0">
                <a:latin typeface="Calibri" pitchFamily="34" charset="0"/>
              </a:rPr>
              <a:t> - </a:t>
            </a:r>
            <a:r>
              <a:rPr lang="en-US" dirty="0">
                <a:latin typeface="Calibri" pitchFamily="34" charset="0"/>
              </a:rPr>
              <a:t>glucose utilization is </a:t>
            </a:r>
            <a:r>
              <a:rPr lang="en-US" b="1" dirty="0">
                <a:latin typeface="Calibri" pitchFamily="34" charset="0"/>
              </a:rPr>
              <a:t>normal and even above </a:t>
            </a:r>
            <a:r>
              <a:rPr lang="en-US" b="1" dirty="0" smtClean="0">
                <a:latin typeface="Calibri" pitchFamily="34" charset="0"/>
              </a:rPr>
              <a:t>normal</a:t>
            </a:r>
          </a:p>
          <a:p>
            <a:r>
              <a:rPr lang="en-US" dirty="0">
                <a:latin typeface="Calibri" pitchFamily="34" charset="0"/>
              </a:rPr>
              <a:t>stunned or hibernating myocardium may be indistinguishable from normal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8066"/>
          </a:xfrm>
        </p:spPr>
        <p:txBody>
          <a:bodyPr/>
          <a:lstStyle/>
          <a:p>
            <a:r>
              <a:rPr lang="en-US" sz="3600" dirty="0"/>
              <a:t>PET perfusion </a:t>
            </a:r>
            <a:r>
              <a:rPr lang="en-US" sz="3600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83"/>
            <a:ext cx="7886700" cy="4908880"/>
          </a:xfrm>
        </p:spPr>
        <p:txBody>
          <a:bodyPr/>
          <a:lstStyle/>
          <a:p>
            <a:r>
              <a:rPr lang="en-US" baseline="30000" dirty="0">
                <a:latin typeface="Calibri" pitchFamily="34" charset="0"/>
              </a:rPr>
              <a:t>13</a:t>
            </a:r>
            <a:r>
              <a:rPr lang="en-US" dirty="0">
                <a:latin typeface="Calibri" pitchFamily="34" charset="0"/>
              </a:rPr>
              <a:t>NH3 and </a:t>
            </a:r>
            <a:r>
              <a:rPr lang="en-US" dirty="0" smtClean="0">
                <a:latin typeface="Calibri" pitchFamily="34" charset="0"/>
              </a:rPr>
              <a:t>H2</a:t>
            </a:r>
            <a:r>
              <a:rPr lang="en-US" baseline="30000" dirty="0" smtClean="0">
                <a:latin typeface="Calibri" pitchFamily="34" charset="0"/>
              </a:rPr>
              <a:t>15</a:t>
            </a:r>
            <a:r>
              <a:rPr lang="en-US" dirty="0" smtClean="0">
                <a:latin typeface="Calibri" pitchFamily="34" charset="0"/>
              </a:rPr>
              <a:t>O</a:t>
            </a:r>
          </a:p>
          <a:p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Initial </a:t>
            </a:r>
            <a:r>
              <a:rPr lang="en-US" dirty="0" smtClean="0">
                <a:latin typeface="Calibri" pitchFamily="34" charset="0"/>
              </a:rPr>
              <a:t>uptake proportional </a:t>
            </a:r>
            <a:r>
              <a:rPr lang="en-US" dirty="0">
                <a:latin typeface="Calibri" pitchFamily="34" charset="0"/>
              </a:rPr>
              <a:t>to myocardial blood </a:t>
            </a:r>
            <a:r>
              <a:rPr lang="en-US" dirty="0" smtClean="0">
                <a:latin typeface="Calibri" pitchFamily="34" charset="0"/>
              </a:rPr>
              <a:t>flow - retention </a:t>
            </a:r>
            <a:r>
              <a:rPr lang="en-US" dirty="0">
                <a:latin typeface="Calibri" pitchFamily="34" charset="0"/>
              </a:rPr>
              <a:t>of 13NH3 depends on the metabolic </a:t>
            </a:r>
            <a:r>
              <a:rPr lang="en-US" dirty="0" smtClean="0">
                <a:latin typeface="Calibri" pitchFamily="34" charset="0"/>
              </a:rPr>
              <a:t>integrity - </a:t>
            </a:r>
            <a:r>
              <a:rPr lang="en-US" b="1" dirty="0">
                <a:latin typeface="Calibri" pitchFamily="34" charset="0"/>
              </a:rPr>
              <a:t>late-distribution </a:t>
            </a:r>
            <a:r>
              <a:rPr lang="en-US" b="1" baseline="30000" dirty="0">
                <a:latin typeface="Calibri" pitchFamily="34" charset="0"/>
              </a:rPr>
              <a:t>13</a:t>
            </a:r>
            <a:r>
              <a:rPr lang="en-US" b="1" dirty="0">
                <a:latin typeface="Calibri" pitchFamily="34" charset="0"/>
              </a:rPr>
              <a:t>NH3 PET </a:t>
            </a:r>
            <a:r>
              <a:rPr lang="en-US" b="1" dirty="0" smtClean="0">
                <a:latin typeface="Calibri" pitchFamily="34" charset="0"/>
              </a:rPr>
              <a:t>images - </a:t>
            </a:r>
            <a:r>
              <a:rPr lang="en-US" dirty="0">
                <a:latin typeface="Calibri" pitchFamily="34" charset="0"/>
              </a:rPr>
              <a:t>useful in the assessment of myocardial </a:t>
            </a:r>
            <a:r>
              <a:rPr lang="en-US" dirty="0" smtClean="0">
                <a:latin typeface="Calibri" pitchFamily="34" charset="0"/>
              </a:rPr>
              <a:t>viability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Exercise stress can be used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82Rb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>
                <a:latin typeface="Calibri" pitchFamily="34" charset="0"/>
              </a:rPr>
              <a:t> does not need a cyclotron facility</a:t>
            </a:r>
          </a:p>
          <a:p>
            <a:pPr lvl="1"/>
            <a:r>
              <a:rPr lang="en-US" b="1" dirty="0">
                <a:latin typeface="Calibri" pitchFamily="34" charset="0"/>
              </a:rPr>
              <a:t>Late-distribution 82Rb images reflect myocardial viability </a:t>
            </a:r>
            <a:r>
              <a:rPr lang="en-US" dirty="0">
                <a:latin typeface="Calibri" pitchFamily="34" charset="0"/>
              </a:rPr>
              <a:t>as the successful uptake of 82Rb depends on an intact </a:t>
            </a:r>
            <a:r>
              <a:rPr lang="en-US" dirty="0" err="1">
                <a:latin typeface="Calibri" pitchFamily="34" charset="0"/>
              </a:rPr>
              <a:t>myocyte</a:t>
            </a:r>
            <a:r>
              <a:rPr lang="en-US" dirty="0">
                <a:latin typeface="Calibri" pitchFamily="34" charset="0"/>
              </a:rPr>
              <a:t> membrane (a functional Na/K ATPase pump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Pharmacological stress needed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Long </a:t>
            </a:r>
            <a:r>
              <a:rPr lang="en-US" sz="2800" dirty="0" smtClean="0">
                <a:latin typeface="Calibri" pitchFamily="34" charset="0"/>
              </a:rPr>
              <a:t>been considered the gold-standard for the identification of hibernating myocardium.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Low </a:t>
            </a:r>
            <a:r>
              <a:rPr lang="en-US" sz="2800" dirty="0" smtClean="0">
                <a:latin typeface="Calibri" pitchFamily="34" charset="0"/>
              </a:rPr>
              <a:t>perfusion reserve by 13NH3 despite normal FDG uptake </a:t>
            </a:r>
            <a:r>
              <a:rPr lang="en-US" sz="2800" dirty="0">
                <a:latin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highly predictive of both functional recovery and survival post revascularization.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Combined </a:t>
            </a:r>
            <a:r>
              <a:rPr lang="en-US" sz="3200" dirty="0" smtClean="0"/>
              <a:t>Perfusion/Metabolism PET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6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371600"/>
            <a:ext cx="6934200" cy="5280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7186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457200"/>
            <a:ext cx="8207027" cy="61033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970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 VS FDG PET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Brunken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et al </a:t>
            </a:r>
            <a:r>
              <a:rPr lang="en-US" sz="2000" dirty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 comparison of tomographic thallium images with PET </a:t>
            </a:r>
            <a:r>
              <a:rPr lang="en-US" sz="2000" dirty="0" smtClean="0">
                <a:latin typeface="Calibri" pitchFamily="34" charset="0"/>
              </a:rPr>
              <a:t>images- 47</a:t>
            </a:r>
            <a:r>
              <a:rPr lang="en-US" sz="2000" dirty="0" smtClean="0">
                <a:latin typeface="Calibri" pitchFamily="34" charset="0"/>
              </a:rPr>
              <a:t>% of the irreversible thallium </a:t>
            </a:r>
            <a:r>
              <a:rPr lang="en-US" sz="2000" dirty="0" smtClean="0">
                <a:latin typeface="Calibri" pitchFamily="34" charset="0"/>
              </a:rPr>
              <a:t>defects </a:t>
            </a:r>
            <a:r>
              <a:rPr lang="en-US" sz="2000" dirty="0" smtClean="0">
                <a:latin typeface="Calibri" pitchFamily="34" charset="0"/>
              </a:rPr>
              <a:t>identified as viable on PET images</a:t>
            </a:r>
          </a:p>
          <a:p>
            <a:pPr algn="r"/>
            <a:r>
              <a:rPr lang="en-US" i="1" dirty="0" smtClean="0"/>
              <a:t>Circulation</a:t>
            </a:r>
            <a:r>
              <a:rPr lang="en-US" dirty="0" smtClean="0"/>
              <a:t>. Nov 1992;86(5):1357-69.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1148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Tamaki et al </a:t>
            </a:r>
            <a:r>
              <a:rPr lang="en-US" sz="2000" dirty="0" smtClean="0">
                <a:latin typeface="Calibri" pitchFamily="34" charset="0"/>
              </a:rPr>
              <a:t>confirmed </a:t>
            </a:r>
            <a:r>
              <a:rPr lang="en-US" sz="2000" dirty="0" smtClean="0">
                <a:latin typeface="Calibri" pitchFamily="34" charset="0"/>
              </a:rPr>
              <a:t>these findings in 2 comparative studies of SPECT and PET </a:t>
            </a:r>
            <a:r>
              <a:rPr lang="en-US" sz="2000" dirty="0" smtClean="0">
                <a:latin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</a:rPr>
              <a:t>38-42</a:t>
            </a:r>
            <a:r>
              <a:rPr lang="en-US" sz="2000" dirty="0" smtClean="0">
                <a:latin typeface="Calibri" pitchFamily="34" charset="0"/>
              </a:rPr>
              <a:t>% of the irreversible thallium defects had enhanced FDG uptake suggestive of viable myocardium.</a:t>
            </a:r>
          </a:p>
          <a:p>
            <a:pPr algn="r"/>
            <a:r>
              <a:rPr lang="en-US" i="1" dirty="0" smtClean="0"/>
              <a:t>Am J </a:t>
            </a:r>
            <a:r>
              <a:rPr lang="en-US" i="1" dirty="0" err="1" smtClean="0"/>
              <a:t>Cardiol</a:t>
            </a:r>
            <a:r>
              <a:rPr lang="en-US" dirty="0" smtClean="0"/>
              <a:t>. Oct 15 1989;64(14):860-5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Three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techniques: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Resting 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measure end diastolic wall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thickness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&lt; 6 mm </a:t>
            </a:r>
            <a:r>
              <a:rPr lang="en-US" sz="2000" dirty="0" smtClean="0">
                <a:latin typeface="Calibri" pitchFamily="34" charset="0"/>
              </a:rPr>
              <a:t>represents </a:t>
            </a:r>
            <a:r>
              <a:rPr lang="en-US" sz="2000" dirty="0" err="1">
                <a:latin typeface="Calibri" pitchFamily="34" charset="0"/>
              </a:rPr>
              <a:t>transmural</a:t>
            </a:r>
            <a:r>
              <a:rPr lang="en-US" sz="2000" dirty="0">
                <a:latin typeface="Calibri" pitchFamily="34" charset="0"/>
              </a:rPr>
              <a:t> scar.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</a:rPr>
              <a:t>Dobutamine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evaluate contractile reserve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dirty="0"/>
              <a:t>Increased resolution of MRI avoid </a:t>
            </a:r>
            <a:r>
              <a:rPr lang="en-US" sz="2000" dirty="0" smtClean="0"/>
              <a:t>subjective </a:t>
            </a:r>
            <a:r>
              <a:rPr lang="en-US" sz="2000" dirty="0"/>
              <a:t>variation of </a:t>
            </a:r>
            <a:r>
              <a:rPr lang="en-US" sz="2000" dirty="0" smtClean="0"/>
              <a:t>echo. Sensitivity </a:t>
            </a:r>
            <a:r>
              <a:rPr lang="en-US" sz="2000" dirty="0"/>
              <a:t>of 89%  &amp;  specificity of 94% to predict improvement  after </a:t>
            </a:r>
            <a:r>
              <a:rPr lang="en-US" sz="2000" dirty="0" smtClean="0"/>
              <a:t>revascularization.</a:t>
            </a:r>
            <a:endParaRPr lang="en-US" sz="2000" dirty="0"/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Contrast 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enhanced 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detect  extent and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transmurality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of scar tissue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sz="2000" dirty="0"/>
              <a:t>Can detect </a:t>
            </a:r>
            <a:r>
              <a:rPr lang="en-US" sz="2000" dirty="0" err="1"/>
              <a:t>subendocardial</a:t>
            </a:r>
            <a:r>
              <a:rPr lang="en-US" sz="2000" dirty="0"/>
              <a:t> scar.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Contractile reserve (DS MRI)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Compared to SPECT with both thallium and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sestamibi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DS MRI is less sensitive but more specific with respect to recovery of contractile function after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revascularisation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Sensitivity / Specificity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50 / 81% for MRI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76 and 44% for SPECT thallium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66 and 49% for SPECT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Compared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PET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(gold standard), sensitivity and specificity of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dobutamine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MRI for the diagnosis of myocardial viability </a:t>
            </a:r>
            <a:r>
              <a:rPr lang="en-US" sz="2000" dirty="0">
                <a:latin typeface="Calibri" pitchFamily="34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81 and 95%.</a:t>
            </a:r>
          </a:p>
        </p:txBody>
      </p:sp>
    </p:spTree>
    <p:extLst>
      <p:ext uri="{BB962C8B-B14F-4D97-AF65-F5344CB8AC3E}">
        <p14:creationId xmlns:p14="http://schemas.microsoft.com/office/powerpoint/2010/main" val="6458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MRI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Allows direct or indirect assessment of viability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Infarct characterization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a study, presence of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Microvascular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obstruction, Increased LVEDV and Impaired LVEF in MRI are found to be independent predictors of adverse events.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Three patterns of enhanced signal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1) 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No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hypo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),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2) 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hyper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);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3)early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comb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). 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4426" y="365126"/>
            <a:ext cx="7043468" cy="320881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4426" y="3865475"/>
            <a:ext cx="7454301" cy="267334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time relationship for recovery </a:t>
            </a:r>
            <a:r>
              <a:rPr lang="en-US" dirty="0" smtClean="0"/>
              <a:t>of mechanical </a:t>
            </a:r>
            <a:r>
              <a:rPr lang="en-US" dirty="0"/>
              <a:t>function, the </a:t>
            </a:r>
            <a:r>
              <a:rPr lang="en-US" dirty="0" err="1"/>
              <a:t>intramyocardial</a:t>
            </a:r>
            <a:r>
              <a:rPr lang="en-US" dirty="0"/>
              <a:t> </a:t>
            </a:r>
            <a:r>
              <a:rPr lang="en-US" dirty="0" err="1"/>
              <a:t>electrogram</a:t>
            </a:r>
            <a:r>
              <a:rPr lang="en-US" dirty="0"/>
              <a:t> </a:t>
            </a:r>
            <a:r>
              <a:rPr lang="en-US" dirty="0" smtClean="0"/>
              <a:t>and coronary </a:t>
            </a:r>
            <a:r>
              <a:rPr lang="en-US" dirty="0"/>
              <a:t>flow after brief periods of regional </a:t>
            </a:r>
            <a:r>
              <a:rPr lang="en-US" dirty="0" smtClean="0"/>
              <a:t>myocardial ischemia</a:t>
            </a:r>
          </a:p>
          <a:p>
            <a:r>
              <a:rPr lang="en-US" dirty="0" smtClean="0">
                <a:latin typeface="Calibri" pitchFamily="34" charset="0"/>
              </a:rPr>
              <a:t>While regional </a:t>
            </a:r>
            <a:r>
              <a:rPr lang="en-US" dirty="0" err="1" smtClean="0">
                <a:latin typeface="Calibri" pitchFamily="34" charset="0"/>
              </a:rPr>
              <a:t>electrograms</a:t>
            </a:r>
            <a:r>
              <a:rPr lang="en-US" dirty="0" smtClean="0">
                <a:latin typeface="Calibri" pitchFamily="34" charset="0"/>
              </a:rPr>
              <a:t> return to normal within seconds and the coronary flow debt is repaid rapidly, functional derangement lasts for several hours.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300" dirty="0"/>
              <a:t>The Journal of Clinical Investigation Volume 56 October 1975@978-985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I pattern (hypo)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Indicated diffuse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microvascular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damage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Severe myocardial damage / Myocardial necrosis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Poor functional recovery after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revascularisation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Recovery after </a:t>
            </a:r>
            <a:r>
              <a:rPr lang="en-US" sz="2800" dirty="0" err="1" smtClean="0"/>
              <a:t>Revasc</a:t>
            </a:r>
            <a:r>
              <a:rPr lang="en-US" sz="2800" dirty="0" smtClean="0"/>
              <a:t>. Depends on </a:t>
            </a:r>
            <a:r>
              <a:rPr lang="en-US" sz="2800" dirty="0" err="1" smtClean="0"/>
              <a:t>transmural</a:t>
            </a:r>
            <a:r>
              <a:rPr lang="en-US" sz="2800" dirty="0" smtClean="0"/>
              <a:t> extension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 smtClean="0">
              <a:latin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Highly probable &lt; 25%,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intermediate 25 - 75%,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Very low / null &gt;  75%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Hyperintensities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restricted to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Subendocardial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area will recover contractility better</a:t>
            </a:r>
          </a:p>
        </p:txBody>
      </p:sp>
    </p:spTree>
    <p:extLst>
      <p:ext uri="{BB962C8B-B14F-4D97-AF65-F5344CB8AC3E}">
        <p14:creationId xmlns:p14="http://schemas.microsoft.com/office/powerpoint/2010/main" val="556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Accuracy of non-invasive techniques to assess myocardial viability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209800"/>
            <a:ext cx="8393078" cy="3144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2954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Revascularization on LV Function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4162"/>
            <a:ext cx="83058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Studies shows LV ejection fraction improves significantly 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≥ 5%) after revascularization in 60% of patients (range 38% to 88%).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predict  5% improvement in LVEF, at least  25% of LV should be viable using DSE and ≈38% using conventional nuclear medicine and PET.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 err="1" smtClean="0">
                <a:solidFill>
                  <a:schemeClr val="tx1"/>
                </a:solidFill>
              </a:rPr>
              <a:t>dyskinetic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akinetic</a:t>
            </a:r>
            <a:r>
              <a:rPr lang="en-US" sz="2000" dirty="0" smtClean="0">
                <a:solidFill>
                  <a:schemeClr val="tx1"/>
                </a:solidFill>
              </a:rPr>
              <a:t> segments, absence of scar or a </a:t>
            </a:r>
            <a:r>
              <a:rPr lang="en-US" sz="2000" dirty="0" err="1" smtClean="0">
                <a:solidFill>
                  <a:schemeClr val="tx1"/>
                </a:solidFill>
              </a:rPr>
              <a:t>transmural</a:t>
            </a:r>
            <a:r>
              <a:rPr lang="en-US" sz="2000" dirty="0" smtClean="0">
                <a:solidFill>
                  <a:schemeClr val="tx1"/>
                </a:solidFill>
              </a:rPr>
              <a:t> extension of scar of &lt;25% have  PPV of 88% and NPV 89% for functional recovery.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and Survival Rates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Meta-analysis that pooled data of 3,088 pts from 24 studies demonstrated improved survival after revascularization in pts with hibernation.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Revascularization resulted in 79.6% reduction in mortality (16%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3.2%)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 absence of hibernation, no significant difference in mortality with revascularization (7.7%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6.2%).</a:t>
            </a:r>
          </a:p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50" y="494521"/>
            <a:ext cx="6662557" cy="59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29" y="879892"/>
            <a:ext cx="7047741" cy="50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0" y="1098371"/>
            <a:ext cx="7767110" cy="4413908"/>
          </a:xfrm>
        </p:spPr>
      </p:pic>
    </p:spTree>
    <p:extLst>
      <p:ext uri="{BB962C8B-B14F-4D97-AF65-F5344CB8AC3E}">
        <p14:creationId xmlns:p14="http://schemas.microsoft.com/office/powerpoint/2010/main" val="13840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4318</TotalTime>
  <Words>3674</Words>
  <Application>Microsoft Office PowerPoint</Application>
  <PresentationFormat>On-screen Show (4:3)</PresentationFormat>
  <Paragraphs>450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Bell MT</vt:lpstr>
      <vt:lpstr>Calibri</vt:lpstr>
      <vt:lpstr>Calibri Light</vt:lpstr>
      <vt:lpstr>Wingdings</vt:lpstr>
      <vt:lpstr>Office Theme</vt:lpstr>
      <vt:lpstr>Myocardial stunning and hibernation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Contd…</vt:lpstr>
      <vt:lpstr>Features of stunning</vt:lpstr>
      <vt:lpstr>PowerPoint Presentation</vt:lpstr>
      <vt:lpstr>PowerPoint Presentation</vt:lpstr>
      <vt:lpstr>PowerPoint Presentation</vt:lpstr>
      <vt:lpstr>Clinical Relevance</vt:lpstr>
      <vt:lpstr>Factors affecting severity of stunning</vt:lpstr>
      <vt:lpstr>PowerPoint Presentation</vt:lpstr>
      <vt:lpstr>Mechanisms of Stunning</vt:lpstr>
      <vt:lpstr>Oxyradical hypothesis  Effect of antioxidants</vt:lpstr>
      <vt:lpstr>Direct evidence for oxyradical hypothesis</vt:lpstr>
      <vt:lpstr>PowerPoint Presentation</vt:lpstr>
      <vt:lpstr>Mechanisms involved</vt:lpstr>
      <vt:lpstr>PowerPoint Presentation</vt:lpstr>
      <vt:lpstr>Sources of oxyradicals</vt:lpstr>
      <vt:lpstr>PowerPoint Presentation</vt:lpstr>
      <vt:lpstr>CALCIUM HYPOTHESIS</vt:lpstr>
      <vt:lpstr>Role of Calcium in the Pathophysiology of Myocardial Stunning</vt:lpstr>
      <vt:lpstr>Excitation-contraction coupling in stunned myocardium</vt:lpstr>
      <vt:lpstr>PowerPoint Presentation</vt:lpstr>
      <vt:lpstr>Mechanism of decreased calcium responsiveness</vt:lpstr>
      <vt:lpstr>Role of Calcium in the Pathogenesis of Myocardial Stunning  Calcium overload after reperfusion</vt:lpstr>
      <vt:lpstr>PowerPoint Presentation</vt:lpstr>
      <vt:lpstr>PowerPoint Presentation</vt:lpstr>
      <vt:lpstr>Role of calcium-activated proteases</vt:lpstr>
      <vt:lpstr>PowerPoint Presentation</vt:lpstr>
      <vt:lpstr>PowerPoint Presentation</vt:lpstr>
      <vt:lpstr>PowerPoint Presentation</vt:lpstr>
      <vt:lpstr>August 2018</vt:lpstr>
      <vt:lpstr>Therapeutic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Preconditioning</vt:lpstr>
      <vt:lpstr>PowerPoint Presentation</vt:lpstr>
      <vt:lpstr>Myocardial hibernation</vt:lpstr>
      <vt:lpstr>PowerPoint Presentation</vt:lpstr>
      <vt:lpstr>PowerPoint Presentation</vt:lpstr>
      <vt:lpstr>Characteristics of chronic hibernation</vt:lpstr>
      <vt:lpstr>Mechanisms of  hibernation</vt:lpstr>
      <vt:lpstr>PowerPoint Presentation</vt:lpstr>
      <vt:lpstr>PowerPoint Presentation</vt:lpstr>
      <vt:lpstr>Natural history of hibernation</vt:lpstr>
      <vt:lpstr>Histological Features </vt:lpstr>
      <vt:lpstr>Need for understanding these concepts</vt:lpstr>
      <vt:lpstr>PowerPoint Presentation</vt:lpstr>
      <vt:lpstr>PowerPoint Presentation</vt:lpstr>
      <vt:lpstr>ASSESSMENT OF MYOCARDIAL VIABILITY</vt:lpstr>
      <vt:lpstr>Characteristics of dysfunctional but viable  myocardium</vt:lpstr>
      <vt:lpstr>PowerPoint Presentation</vt:lpstr>
      <vt:lpstr>PowerPoint Presentation</vt:lpstr>
      <vt:lpstr>PowerPoint Presentation</vt:lpstr>
      <vt:lpstr>Stress Echo Interpretation</vt:lpstr>
      <vt:lpstr>PowerPoint Presentation</vt:lpstr>
      <vt:lpstr>PowerPoint Presentation</vt:lpstr>
      <vt:lpstr>PowerPoint Presentation</vt:lpstr>
      <vt:lpstr>PowerPoint Presentation</vt:lpstr>
      <vt:lpstr>SPECT</vt:lpstr>
      <vt:lpstr>PowerPoint Presentation</vt:lpstr>
      <vt:lpstr>PowerPoint Presentation</vt:lpstr>
      <vt:lpstr>PowerPoint Presentation</vt:lpstr>
      <vt:lpstr>PowerPoint Presentation</vt:lpstr>
      <vt:lpstr>201Th reinjection </vt:lpstr>
      <vt:lpstr>99mTc-sestamibi and tetrofosmin </vt:lpstr>
      <vt:lpstr>PowerPoint Presentation</vt:lpstr>
      <vt:lpstr>PET</vt:lpstr>
      <vt:lpstr>PowerPoint Presentation</vt:lpstr>
      <vt:lpstr>PowerPoint Presentation</vt:lpstr>
      <vt:lpstr>PET perfusion imaging</vt:lpstr>
      <vt:lpstr>PowerPoint Presentation</vt:lpstr>
      <vt:lpstr>PowerPoint Presentation</vt:lpstr>
      <vt:lpstr>PowerPoint Presentation</vt:lpstr>
      <vt:lpstr>PowerPoint Presentation</vt:lpstr>
      <vt:lpstr>SPECT VS FDG PET</vt:lpstr>
      <vt:lpstr>Magnetic resonance imaging</vt:lpstr>
      <vt:lpstr>Contractile reserve (DS MRI)</vt:lpstr>
      <vt:lpstr> DE MRI </vt:lpstr>
      <vt:lpstr>Type I pattern (hypo)</vt:lpstr>
      <vt:lpstr>Recovery after Revasc. Depends on transmural extension</vt:lpstr>
      <vt:lpstr>Accuracy of non-invasive techniques to assess myocardial viability</vt:lpstr>
      <vt:lpstr>Impact of Revascularization on LV Function</vt:lpstr>
      <vt:lpstr>Treatment and Survival Rates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Myocardial stunning and hibernation</dc:title>
  <dc:creator>lenovo</dc:creator>
  <cp:lastModifiedBy>lenovo</cp:lastModifiedBy>
  <cp:revision>130</cp:revision>
  <dcterms:created xsi:type="dcterms:W3CDTF">2019-02-28T05:25:57Z</dcterms:created>
  <dcterms:modified xsi:type="dcterms:W3CDTF">2019-03-05T04:37:50Z</dcterms:modified>
</cp:coreProperties>
</file>